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57" r:id="rId3"/>
    <p:sldId id="260" r:id="rId4"/>
    <p:sldId id="264" r:id="rId5"/>
    <p:sldId id="267" r:id="rId6"/>
    <p:sldId id="269" r:id="rId7"/>
    <p:sldId id="275" r:id="rId8"/>
    <p:sldId id="276" r:id="rId9"/>
    <p:sldId id="274" r:id="rId10"/>
    <p:sldId id="278" r:id="rId11"/>
    <p:sldId id="283" r:id="rId12"/>
    <p:sldId id="284" r:id="rId13"/>
    <p:sldId id="285" r:id="rId14"/>
    <p:sldId id="286" r:id="rId15"/>
    <p:sldId id="287" r:id="rId16"/>
    <p:sldId id="281" r:id="rId17"/>
    <p:sldId id="282" r:id="rId18"/>
    <p:sldId id="279" r:id="rId19"/>
    <p:sldId id="280" r:id="rId20"/>
    <p:sldId id="290" r:id="rId21"/>
    <p:sldId id="277" r:id="rId22"/>
    <p:sldId id="289" r:id="rId23"/>
    <p:sldId id="292" r:id="rId24"/>
    <p:sldId id="288" r:id="rId25"/>
    <p:sldId id="291" r:id="rId26"/>
    <p:sldId id="273" r:id="rId27"/>
    <p:sldId id="293" r:id="rId28"/>
    <p:sldId id="271" r:id="rId29"/>
    <p:sldId id="272" r:id="rId30"/>
    <p:sldId id="270" r:id="rId31"/>
    <p:sldId id="294" r:id="rId32"/>
    <p:sldId id="268" r:id="rId33"/>
    <p:sldId id="266" r:id="rId34"/>
    <p:sldId id="295" r:id="rId35"/>
    <p:sldId id="296" r:id="rId36"/>
    <p:sldId id="298" r:id="rId37"/>
    <p:sldId id="299" r:id="rId38"/>
    <p:sldId id="300" r:id="rId39"/>
    <p:sldId id="302" r:id="rId40"/>
    <p:sldId id="303" r:id="rId41"/>
    <p:sldId id="304" r:id="rId42"/>
    <p:sldId id="305"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liana Vitale" initials="GV" lastIdx="2" clrIdx="0">
    <p:extLst>
      <p:ext uri="{19B8F6BF-5375-455C-9EA6-DF929625EA0E}">
        <p15:presenceInfo xmlns:p15="http://schemas.microsoft.com/office/powerpoint/2012/main" userId="5d9e4482791319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85" d="100"/>
          <a:sy n="85" d="100"/>
        </p:scale>
        <p:origin x="74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D7AF0644-441B-434D-8015-6D3BF9C3629D}"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683894"/>
      </p:ext>
    </p:extLst>
  </p:cSld>
  <p:clrMapOvr>
    <a:masterClrMapping/>
  </p:clrMapOvr>
  <p:transition spd="slow" advClick="0" advTm="7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D951214-154E-45B5-8F91-32044D4C4DBB}" type="datetimeFigureOut">
              <a:rPr lang="it-IT" smtClean="0"/>
              <a:t>07/02/2022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7AF0644-441B-434D-8015-6D3BF9C3629D}" type="slidenum">
              <a:rPr lang="it-IT" smtClean="0"/>
              <a:t>‹N›</a:t>
            </a:fld>
            <a:endParaRPr lang="it-IT"/>
          </a:p>
        </p:txBody>
      </p:sp>
    </p:spTree>
    <p:extLst>
      <p:ext uri="{BB962C8B-B14F-4D97-AF65-F5344CB8AC3E}">
        <p14:creationId xmlns:p14="http://schemas.microsoft.com/office/powerpoint/2010/main" val="4276617959"/>
      </p:ext>
    </p:extLst>
  </p:cSld>
  <p:clrMapOvr>
    <a:masterClrMapping/>
  </p:clrMapOvr>
  <p:transition spd="slow" advClick="0" advTm="7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0772690"/>
      </p:ext>
    </p:extLst>
  </p:cSld>
  <p:clrMapOvr>
    <a:masterClrMapping/>
  </p:clrMapOvr>
  <p:transition spd="slow" advClick="0" advTm="7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568336"/>
      </p:ext>
    </p:extLst>
  </p:cSld>
  <p:clrMapOvr>
    <a:masterClrMapping/>
  </p:clrMapOvr>
  <p:transition spd="slow" advClick="0" advTm="7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spTree>
    <p:extLst>
      <p:ext uri="{BB962C8B-B14F-4D97-AF65-F5344CB8AC3E}">
        <p14:creationId xmlns:p14="http://schemas.microsoft.com/office/powerpoint/2010/main" val="2909998177"/>
      </p:ext>
    </p:extLst>
  </p:cSld>
  <p:clrMapOvr>
    <a:masterClrMapping/>
  </p:clrMapOvr>
  <p:transition spd="slow" advClick="0" advTm="7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5342219"/>
      </p:ext>
    </p:extLst>
  </p:cSld>
  <p:clrMapOvr>
    <a:masterClrMapping/>
  </p:clrMapOvr>
  <p:transition spd="slow" advClick="0" advTm="7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94383"/>
      </p:ext>
    </p:extLst>
  </p:cSld>
  <p:clrMapOvr>
    <a:masterClrMapping/>
  </p:clrMapOvr>
  <p:transition spd="slow" advClick="0" advTm="7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196269"/>
      </p:ext>
    </p:extLst>
  </p:cSld>
  <p:clrMapOvr>
    <a:masterClrMapping/>
  </p:clrMapOvr>
  <p:transition spd="slow" advClick="0" advTm="7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9524159"/>
      </p:ext>
    </p:extLst>
  </p:cSld>
  <p:clrMapOvr>
    <a:masterClrMapping/>
  </p:clrMapOvr>
  <p:transition spd="slow" advClick="0" advTm="7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spTree>
    <p:extLst>
      <p:ext uri="{BB962C8B-B14F-4D97-AF65-F5344CB8AC3E}">
        <p14:creationId xmlns:p14="http://schemas.microsoft.com/office/powerpoint/2010/main" val="1273893330"/>
      </p:ext>
    </p:extLst>
  </p:cSld>
  <p:clrMapOvr>
    <a:masterClrMapping/>
  </p:clrMapOvr>
  <p:transition spd="slow" advClick="0" advTm="7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951214-154E-45B5-8F91-32044D4C4DBB}" type="datetimeFigureOut">
              <a:rPr lang="it-IT" smtClean="0"/>
              <a:t>07/02/2022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7AF0644-441B-434D-8015-6D3BF9C3629D}"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951182"/>
      </p:ext>
    </p:extLst>
  </p:cSld>
  <p:clrMapOvr>
    <a:masterClrMapping/>
  </p:clrMapOvr>
  <p:transition spd="slow" advClick="0" advTm="7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D951214-154E-45B5-8F91-32044D4C4DBB}" type="datetimeFigureOut">
              <a:rPr lang="it-IT" smtClean="0"/>
              <a:t>07/02/2022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7AF0644-441B-434D-8015-6D3BF9C3629D}" type="slidenum">
              <a:rPr lang="it-IT" smtClean="0"/>
              <a:t>‹N›</a:t>
            </a:fld>
            <a:endParaRPr lang="it-IT"/>
          </a:p>
        </p:txBody>
      </p:sp>
    </p:spTree>
    <p:extLst>
      <p:ext uri="{BB962C8B-B14F-4D97-AF65-F5344CB8AC3E}">
        <p14:creationId xmlns:p14="http://schemas.microsoft.com/office/powerpoint/2010/main" val="700000383"/>
      </p:ext>
    </p:extLst>
  </p:cSld>
  <p:clrMapOvr>
    <a:masterClrMapping/>
  </p:clrMapOvr>
  <p:transition spd="slow" advClick="0" advTm="7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D951214-154E-45B5-8F91-32044D4C4DBB}" type="datetimeFigureOut">
              <a:rPr lang="it-IT" smtClean="0"/>
              <a:t>07/02/2022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7AF0644-441B-434D-8015-6D3BF9C3629D}"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6832974"/>
      </p:ext>
    </p:extLst>
  </p:cSld>
  <p:clrMapOvr>
    <a:masterClrMapping/>
  </p:clrMapOvr>
  <p:transition spd="slow" advClick="0" advTm="7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D951214-154E-45B5-8F91-32044D4C4DBB}" type="datetimeFigureOut">
              <a:rPr lang="it-IT" smtClean="0"/>
              <a:t>07/02/2022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7AF0644-441B-434D-8015-6D3BF9C3629D}"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125186"/>
      </p:ext>
    </p:extLst>
  </p:cSld>
  <p:clrMapOvr>
    <a:masterClrMapping/>
  </p:clrMapOvr>
  <p:transition spd="slow" advClick="0" advTm="7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51214-154E-45B5-8F91-32044D4C4DBB}" type="datetimeFigureOut">
              <a:rPr lang="it-IT" smtClean="0"/>
              <a:t>07/02/2022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7AF0644-441B-434D-8015-6D3BF9C3629D}" type="slidenum">
              <a:rPr lang="it-IT" smtClean="0"/>
              <a:t>‹N›</a:t>
            </a:fld>
            <a:endParaRPr lang="it-IT"/>
          </a:p>
        </p:txBody>
      </p:sp>
    </p:spTree>
    <p:extLst>
      <p:ext uri="{BB962C8B-B14F-4D97-AF65-F5344CB8AC3E}">
        <p14:creationId xmlns:p14="http://schemas.microsoft.com/office/powerpoint/2010/main" val="1969124191"/>
      </p:ext>
    </p:extLst>
  </p:cSld>
  <p:clrMapOvr>
    <a:masterClrMapping/>
  </p:clrMapOvr>
  <p:transition spd="slow" advClick="0" advTm="7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D951214-154E-45B5-8F91-32044D4C4DBB}" type="datetimeFigureOut">
              <a:rPr lang="it-IT" smtClean="0"/>
              <a:t>07/02/2022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7AF0644-441B-434D-8015-6D3BF9C3629D}"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735111"/>
      </p:ext>
    </p:extLst>
  </p:cSld>
  <p:clrMapOvr>
    <a:masterClrMapping/>
  </p:clrMapOvr>
  <p:transition spd="slow" advClick="0" advTm="7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D951214-154E-45B5-8F91-32044D4C4DBB}" type="datetimeFigureOut">
              <a:rPr lang="it-IT" smtClean="0"/>
              <a:t>07/02/2022</a:t>
            </a:fld>
            <a:endParaRPr lang="it-IT"/>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AF0644-441B-434D-8015-6D3BF9C3629D}" type="slidenum">
              <a:rPr lang="it-IT" smtClean="0"/>
              <a:t>‹N›</a:t>
            </a:fld>
            <a:endParaRPr lang="it-IT"/>
          </a:p>
        </p:txBody>
      </p:sp>
    </p:spTree>
    <p:extLst>
      <p:ext uri="{BB962C8B-B14F-4D97-AF65-F5344CB8AC3E}">
        <p14:creationId xmlns:p14="http://schemas.microsoft.com/office/powerpoint/2010/main" val="2419268632"/>
      </p:ext>
    </p:extLst>
  </p:cSld>
  <p:clrMapOvr>
    <a:masterClrMapping/>
  </p:clrMapOvr>
  <p:transition spd="slow" advClick="0" advTm="7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951214-154E-45B5-8F91-32044D4C4DBB}" type="datetimeFigureOut">
              <a:rPr lang="it-IT" smtClean="0"/>
              <a:t>07/02/2022</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7AF0644-441B-434D-8015-6D3BF9C3629D}" type="slidenum">
              <a:rPr lang="it-IT" smtClean="0"/>
              <a:t>‹N›</a:t>
            </a:fld>
            <a:endParaRPr lang="it-IT"/>
          </a:p>
        </p:txBody>
      </p:sp>
    </p:spTree>
    <p:extLst>
      <p:ext uri="{BB962C8B-B14F-4D97-AF65-F5344CB8AC3E}">
        <p14:creationId xmlns:p14="http://schemas.microsoft.com/office/powerpoint/2010/main" val="268750459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ransition spd="slow" advClick="0" advTm="7000">
    <p:randomBar dir="vert"/>
  </p:transition>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25FC82-91B8-4710-AB8F-DCEA4A4A8946}"/>
              </a:ext>
            </a:extLst>
          </p:cNvPr>
          <p:cNvSpPr>
            <a:spLocks noGrp="1"/>
          </p:cNvSpPr>
          <p:nvPr>
            <p:ph type="ctrTitle"/>
          </p:nvPr>
        </p:nvSpPr>
        <p:spPr>
          <a:xfrm>
            <a:off x="1524000" y="1093695"/>
            <a:ext cx="9144000" cy="4365812"/>
          </a:xfrm>
        </p:spPr>
        <p:txBody>
          <a:bodyPr>
            <a:noAutofit/>
          </a:bodyPr>
          <a:lstStyle/>
          <a:p>
            <a:br>
              <a:rPr lang="it-IT" sz="7200" b="1" dirty="0">
                <a:solidFill>
                  <a:schemeClr val="tx1"/>
                </a:solidFill>
              </a:rPr>
            </a:br>
            <a:br>
              <a:rPr lang="it-IT" sz="7200" b="1" dirty="0">
                <a:solidFill>
                  <a:schemeClr val="tx1"/>
                </a:solidFill>
              </a:rPr>
            </a:br>
            <a:br>
              <a:rPr lang="it-IT" sz="7200" b="1" dirty="0">
                <a:solidFill>
                  <a:schemeClr val="tx1"/>
                </a:solidFill>
              </a:rPr>
            </a:br>
            <a:br>
              <a:rPr lang="it-IT" sz="7200" b="1" dirty="0">
                <a:solidFill>
                  <a:schemeClr val="tx1"/>
                </a:solidFill>
              </a:rPr>
            </a:br>
            <a:br>
              <a:rPr lang="it-IT" sz="7200" b="1" dirty="0">
                <a:solidFill>
                  <a:schemeClr val="tx1"/>
                </a:solidFill>
              </a:rPr>
            </a:br>
            <a:br>
              <a:rPr lang="it-IT" sz="7200" b="1" dirty="0">
                <a:solidFill>
                  <a:schemeClr val="tx1"/>
                </a:solidFill>
              </a:rPr>
            </a:br>
            <a:r>
              <a:rPr lang="it-IT" b="1" dirty="0">
                <a:solidFill>
                  <a:schemeClr val="tx1"/>
                </a:solidFill>
              </a:rPr>
              <a:t>CONCORSO  </a:t>
            </a:r>
            <a:br>
              <a:rPr lang="it-IT" sz="6000" b="1" dirty="0"/>
            </a:br>
            <a:r>
              <a:rPr lang="it-IT" sz="6000" b="1" dirty="0">
                <a:solidFill>
                  <a:srgbClr val="FF0000"/>
                </a:solidFill>
              </a:rPr>
              <a:t>“Crea un logo… per dire NO al Bullismo”</a:t>
            </a:r>
            <a:br>
              <a:rPr lang="it-IT" sz="6000" dirty="0">
                <a:solidFill>
                  <a:srgbClr val="0070C0"/>
                </a:solidFill>
              </a:rPr>
            </a:br>
            <a:r>
              <a:rPr lang="it-IT" sz="6000" b="1" dirty="0">
                <a:solidFill>
                  <a:schemeClr val="tx1"/>
                </a:solidFill>
              </a:rPr>
              <a:t>a. s. 2021-2022</a:t>
            </a:r>
          </a:p>
        </p:txBody>
      </p:sp>
      <p:pic>
        <p:nvPicPr>
          <p:cNvPr id="3" name="Marco-Mengoni-Guerriero">
            <a:hlinkClick r:id="" action="ppaction://media"/>
            <a:extLst>
              <a:ext uri="{FF2B5EF4-FFF2-40B4-BE49-F238E27FC236}">
                <a16:creationId xmlns:a16="http://schemas.microsoft.com/office/drawing/2014/main" id="{41F418C6-8442-4F48-82DB-89CC89579A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95952555"/>
      </p:ext>
    </p:extLst>
  </p:cSld>
  <p:clrMapOvr>
    <a:masterClrMapping/>
  </p:clrMapOvr>
  <p:transition spd="slow" advClick="0" advTm="7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4C3944-1952-417F-831F-CE342276491C}"/>
              </a:ext>
            </a:extLst>
          </p:cNvPr>
          <p:cNvSpPr>
            <a:spLocks noGrp="1"/>
          </p:cNvSpPr>
          <p:nvPr>
            <p:ph type="title"/>
          </p:nvPr>
        </p:nvSpPr>
        <p:spPr>
          <a:xfrm>
            <a:off x="831850" y="1709738"/>
            <a:ext cx="10515600" cy="2862262"/>
          </a:xfrm>
        </p:spPr>
        <p:txBody>
          <a:bodyPr/>
          <a:lstStyle/>
          <a:p>
            <a:endParaRPr lang="it-IT" dirty="0"/>
          </a:p>
        </p:txBody>
      </p:sp>
      <p:sp>
        <p:nvSpPr>
          <p:cNvPr id="3" name="Segnaposto testo 2">
            <a:extLst>
              <a:ext uri="{FF2B5EF4-FFF2-40B4-BE49-F238E27FC236}">
                <a16:creationId xmlns:a16="http://schemas.microsoft.com/office/drawing/2014/main" id="{EFB2AC29-1A2E-4E44-ADAD-37D5A4C4CEC9}"/>
              </a:ext>
            </a:extLst>
          </p:cNvPr>
          <p:cNvSpPr>
            <a:spLocks noGrp="1"/>
          </p:cNvSpPr>
          <p:nvPr>
            <p:ph type="body" idx="1"/>
          </p:nvPr>
        </p:nvSpPr>
        <p:spPr>
          <a:xfrm>
            <a:off x="831850" y="5513294"/>
            <a:ext cx="10515600" cy="576356"/>
          </a:xfrm>
        </p:spPr>
        <p:txBody>
          <a:bodyPr>
            <a:normAutofit fontScale="92500" lnSpcReduction="20000"/>
          </a:bodyPr>
          <a:lstStyle/>
          <a:p>
            <a:r>
              <a:rPr lang="it-IT"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3^ sez. C-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023045BC-9278-4707-8351-AB420EF60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768350"/>
            <a:ext cx="10515600" cy="4379912"/>
          </a:xfrm>
          <a:prstGeom prst="rect">
            <a:avLst/>
          </a:prstGeom>
        </p:spPr>
      </p:pic>
    </p:spTree>
    <p:extLst>
      <p:ext uri="{BB962C8B-B14F-4D97-AF65-F5344CB8AC3E}">
        <p14:creationId xmlns:p14="http://schemas.microsoft.com/office/powerpoint/2010/main" val="2425243920"/>
      </p:ext>
    </p:extLst>
  </p:cSld>
  <p:clrMapOvr>
    <a:masterClrMapping/>
  </p:clrMapOvr>
  <p:transition spd="slow" advClick="0" advTm="7000">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DC8D0C2-5DD3-40E4-924B-FF7ECB111475}"/>
              </a:ext>
            </a:extLst>
          </p:cNvPr>
          <p:cNvSpPr txBox="1"/>
          <p:nvPr/>
        </p:nvSpPr>
        <p:spPr>
          <a:xfrm>
            <a:off x="1156446" y="1425388"/>
            <a:ext cx="9762565" cy="3760068"/>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Il logo della classe 4^ della scuola Primaria di Monteverde, rappresenta un supereroe gentile, simpatico e amabile, il quale affronta il bullismo con atteggiamenti di gentilezza e con un enorme sorriso sul viso. La mano volutamente più grande del resto del corpo, indica prestare aiuto, sostenere, supportare e   aiutare le vittime del bullismo e cyberbullismo. La scritta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a:t>
            </a:r>
            <a:r>
              <a:rPr lang="it-IT" sz="2800" b="1" dirty="0" err="1">
                <a:effectLst/>
                <a:latin typeface="Calibri" panose="020F0502020204030204" pitchFamily="34" charset="0"/>
                <a:ea typeface="Calibri" panose="020F0502020204030204" pitchFamily="34" charset="0"/>
                <a:cs typeface="Times New Roman" panose="02020603050405020304" pitchFamily="18" charset="0"/>
              </a:rPr>
              <a:t>Kindman</a:t>
            </a:r>
            <a:r>
              <a:rPr lang="it-IT" sz="2800" b="1" dirty="0">
                <a:effectLst/>
                <a:latin typeface="Calibri" panose="020F0502020204030204" pitchFamily="34" charset="0"/>
                <a:ea typeface="Calibri" panose="020F0502020204030204" pitchFamily="34" charset="0"/>
                <a:cs typeface="Times New Roman" panose="02020603050405020304" pitchFamily="18" charset="0"/>
              </a:rPr>
              <a:t>” </a:t>
            </a:r>
            <a:r>
              <a:rPr lang="it-IT" sz="2800" dirty="0">
                <a:effectLst/>
                <a:latin typeface="Calibri" panose="020F0502020204030204" pitchFamily="34" charset="0"/>
                <a:ea typeface="Calibri" panose="020F0502020204030204" pitchFamily="34" charset="0"/>
                <a:cs typeface="Times New Roman" panose="02020603050405020304" pitchFamily="18" charset="0"/>
              </a:rPr>
              <a:t>, costituita da tanti bambini diversi tra loro, sottolinea un forte e chiaro senso di inclusione di ogni singola persona.</a:t>
            </a:r>
          </a:p>
        </p:txBody>
      </p:sp>
    </p:spTree>
    <p:extLst>
      <p:ext uri="{BB962C8B-B14F-4D97-AF65-F5344CB8AC3E}">
        <p14:creationId xmlns:p14="http://schemas.microsoft.com/office/powerpoint/2010/main" val="466412697"/>
      </p:ext>
    </p:extLst>
  </p:cSld>
  <p:clrMapOvr>
    <a:masterClrMapping/>
  </p:clrMapOvr>
  <p:transition spd="slow" advClick="0" advTm="700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919574-CE19-414C-8782-BEA875D3ED4E}"/>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A7F0B4A0-A28E-43F1-8748-1095BD5EDA79}"/>
              </a:ext>
            </a:extLst>
          </p:cNvPr>
          <p:cNvSpPr>
            <a:spLocks noGrp="1"/>
          </p:cNvSpPr>
          <p:nvPr>
            <p:ph type="body" idx="1"/>
          </p:nvPr>
        </p:nvSpPr>
        <p:spPr>
          <a:xfrm>
            <a:off x="831850" y="5513294"/>
            <a:ext cx="10515600" cy="858751"/>
          </a:xfrm>
        </p:spPr>
        <p:txBody>
          <a:bodyPr>
            <a:normAutofit/>
          </a:bodyPr>
          <a:lstStyle/>
          <a:p>
            <a:r>
              <a:rPr lang="it-IT"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4^ - Scuola Primaria di Monteverde</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9DB629D3-DB88-4508-9EED-6A8CF7802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8349"/>
            <a:ext cx="10668000" cy="4619440"/>
          </a:xfrm>
          <a:prstGeom prst="rect">
            <a:avLst/>
          </a:prstGeom>
        </p:spPr>
      </p:pic>
    </p:spTree>
    <p:extLst>
      <p:ext uri="{BB962C8B-B14F-4D97-AF65-F5344CB8AC3E}">
        <p14:creationId xmlns:p14="http://schemas.microsoft.com/office/powerpoint/2010/main" val="466439215"/>
      </p:ext>
    </p:extLst>
  </p:cSld>
  <p:clrMapOvr>
    <a:masterClrMapping/>
  </p:clrMapOvr>
  <p:transition spd="slow" advClick="0" advTm="7000">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7E6EA0D-6BED-47AA-A49E-C084389D40F0}"/>
              </a:ext>
            </a:extLst>
          </p:cNvPr>
          <p:cNvSpPr txBox="1"/>
          <p:nvPr/>
        </p:nvSpPr>
        <p:spPr>
          <a:xfrm>
            <a:off x="744071" y="1317812"/>
            <a:ext cx="10659036" cy="4679614"/>
          </a:xfrm>
          <a:prstGeom prst="rect">
            <a:avLst/>
          </a:prstGeom>
          <a:noFill/>
        </p:spPr>
        <p:txBody>
          <a:bodyPr wrap="square">
            <a:spAutoFit/>
          </a:bodyPr>
          <a:lstStyle/>
          <a:p>
            <a:pPr algn="just">
              <a:lnSpc>
                <a:spcPct val="107000"/>
              </a:lnSpc>
              <a:spcAft>
                <a:spcPts val="800"/>
              </a:spcAft>
            </a:pPr>
            <a:r>
              <a:rPr lang="it-IT" sz="2800" dirty="0">
                <a:latin typeface="Calibri" panose="020F0502020204030204" pitchFamily="34" charset="0"/>
                <a:ea typeface="Calibri" panose="020F0502020204030204" pitchFamily="34" charset="0"/>
                <a:cs typeface="Times New Roman" panose="02020603050405020304" pitchFamily="18" charset="0"/>
              </a:rPr>
              <a:t>L’elaborato</a:t>
            </a:r>
            <a:r>
              <a:rPr lang="it-IT" sz="2800" dirty="0">
                <a:effectLst/>
                <a:latin typeface="Calibri" panose="020F0502020204030204" pitchFamily="34" charset="0"/>
                <a:ea typeface="Calibri" panose="020F0502020204030204" pitchFamily="34" charset="0"/>
                <a:cs typeface="Times New Roman" panose="02020603050405020304" pitchFamily="18" charset="0"/>
              </a:rPr>
              <a:t> della classe 3^ sez. A, della scuola Primaria di Bojano, mette in evidenza, con il pollice verso il basso, che il bullismo può essere messo KO. I bulli </a:t>
            </a:r>
            <a:r>
              <a:rPr lang="it-IT" sz="2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sono fondamentalmente degli insicuri che assumono un’aria di superiorità per mascherare la loro inquietudine, il loro disagio e la loro inadeguatezza. Sono ragazzi la cui immaturità li spinge a comportarsi aggressivamente perché pensano che questo possa renderli popolari o dare loro potere. Se invece tutti </a:t>
            </a:r>
            <a:r>
              <a:rPr lang="it-IT" sz="28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prendessero</a:t>
            </a:r>
            <a:r>
              <a:rPr lang="it-IT" sz="2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coscienza che il vero potere viene da dentro e dal sapere che bisogna avere principi e </a:t>
            </a:r>
            <a:r>
              <a:rPr lang="it-IT" sz="2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valori sani: </a:t>
            </a:r>
            <a:r>
              <a:rPr lang="it-IT" sz="2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TUTTI I BULLI SAREBBERO KO.</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9635686"/>
      </p:ext>
    </p:extLst>
  </p:cSld>
  <p:clrMapOvr>
    <a:masterClrMapping/>
  </p:clrMapOvr>
  <p:transition spd="slow" advClick="0" advTm="700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3DDCEC-4202-4F68-8290-68CAA40A7126}"/>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96FC7127-48B3-4D26-8B8F-20B825773982}"/>
              </a:ext>
            </a:extLst>
          </p:cNvPr>
          <p:cNvSpPr>
            <a:spLocks noGrp="1"/>
          </p:cNvSpPr>
          <p:nvPr>
            <p:ph type="body" idx="1"/>
          </p:nvPr>
        </p:nvSpPr>
        <p:spPr>
          <a:xfrm>
            <a:off x="831850" y="5593976"/>
            <a:ext cx="10515600" cy="582706"/>
          </a:xfrm>
        </p:spPr>
        <p:txBody>
          <a:bodyPr>
            <a:normAutofit fontScale="92500" lnSpcReduction="20000"/>
          </a:bodyPr>
          <a:lstStyle/>
          <a:p>
            <a:r>
              <a:rPr lang="it-IT" sz="3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3^ sez. A - Scuola Primaria di Bojano</a:t>
            </a:r>
            <a:endParaRPr lang="it-IT" sz="35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A77000AA-EE85-4663-AC47-626C4E42F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34" y="768350"/>
            <a:ext cx="10609916" cy="4744944"/>
          </a:xfrm>
          <a:prstGeom prst="rect">
            <a:avLst/>
          </a:prstGeom>
        </p:spPr>
      </p:pic>
    </p:spTree>
    <p:extLst>
      <p:ext uri="{BB962C8B-B14F-4D97-AF65-F5344CB8AC3E}">
        <p14:creationId xmlns:p14="http://schemas.microsoft.com/office/powerpoint/2010/main" val="3633503615"/>
      </p:ext>
    </p:extLst>
  </p:cSld>
  <p:clrMapOvr>
    <a:masterClrMapping/>
  </p:clrMapOvr>
  <p:transition spd="slow" advClick="0" advTm="700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1C61D8A-6CF3-410C-AA6D-32ED29700ECF}"/>
              </a:ext>
            </a:extLst>
          </p:cNvPr>
          <p:cNvSpPr txBox="1"/>
          <p:nvPr/>
        </p:nvSpPr>
        <p:spPr>
          <a:xfrm>
            <a:off x="1228165" y="1658471"/>
            <a:ext cx="9897035" cy="3760068"/>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Il logo della classe 5^ sez. C, della scuola Primaria di Bojano, ci invita a prendere coscienza che si può dire no al bullismo e al cyberbullismo. Il fiore che riesce a sbocciare nonostante i rovi che cercano di soffocarlo ostacolandone la crescita, è un’immagine che riporta alla mente il concetto di resilienza. Il fiore riesce a resistere e a riorganizzare la propria vita volgendo lo sguardo verso l’alto grazie al supporto del sole: gli adulti di riferimento (famiglia- scuola).</a:t>
            </a:r>
          </a:p>
        </p:txBody>
      </p:sp>
    </p:spTree>
    <p:extLst>
      <p:ext uri="{BB962C8B-B14F-4D97-AF65-F5344CB8AC3E}">
        <p14:creationId xmlns:p14="http://schemas.microsoft.com/office/powerpoint/2010/main" val="3840915670"/>
      </p:ext>
    </p:extLst>
  </p:cSld>
  <p:clrMapOvr>
    <a:masterClrMapping/>
  </p:clrMapOvr>
  <p:transition spd="slow" advClick="0" advTm="700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E9B70-5CEB-4707-96F6-3A4867F31E07}"/>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8302C89B-CF08-4799-94E1-E4BA52F1A56C}"/>
              </a:ext>
            </a:extLst>
          </p:cNvPr>
          <p:cNvSpPr>
            <a:spLocks noGrp="1"/>
          </p:cNvSpPr>
          <p:nvPr>
            <p:ph type="body" idx="1"/>
          </p:nvPr>
        </p:nvSpPr>
        <p:spPr>
          <a:xfrm>
            <a:off x="831850" y="5522259"/>
            <a:ext cx="10515600" cy="744070"/>
          </a:xfrm>
        </p:spPr>
        <p:txBody>
          <a:bodyPr>
            <a:normAutofit/>
          </a:bodyPr>
          <a:lstStyle/>
          <a:p>
            <a:r>
              <a:rPr lang="it-IT" sz="3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5^ sez. C - Scuola Primaria di Bojano</a:t>
            </a:r>
            <a:endParaRPr lang="it-IT" sz="35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6E0698C2-803A-4A00-88CC-FB153A186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768350"/>
            <a:ext cx="10515600" cy="4691156"/>
          </a:xfrm>
          <a:prstGeom prst="rect">
            <a:avLst/>
          </a:prstGeom>
        </p:spPr>
      </p:pic>
    </p:spTree>
    <p:extLst>
      <p:ext uri="{BB962C8B-B14F-4D97-AF65-F5344CB8AC3E}">
        <p14:creationId xmlns:p14="http://schemas.microsoft.com/office/powerpoint/2010/main" val="318815746"/>
      </p:ext>
    </p:extLst>
  </p:cSld>
  <p:clrMapOvr>
    <a:masterClrMapping/>
  </p:clrMapOvr>
  <p:transition spd="slow" advClick="0" advTm="700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96266C7-512F-4976-A636-0E9B471F7E4F}"/>
              </a:ext>
            </a:extLst>
          </p:cNvPr>
          <p:cNvSpPr txBox="1"/>
          <p:nvPr/>
        </p:nvSpPr>
        <p:spPr>
          <a:xfrm>
            <a:off x="797859" y="1721224"/>
            <a:ext cx="10587317" cy="3401637"/>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Gli alunni della classe I^ sez. A, della scuola Secondaria I Grado di Bojano, hanno realizzato questo logo con colori vivaci, caldi, avvolgenti, che esprimono la capacità di dare e ricevere amore. E’ un murales ideale che vorrebbero vedere realizzato sulle mura del proprio paese per dire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STOP</a:t>
            </a:r>
            <a:r>
              <a:rPr lang="it-IT" sz="2800" dirty="0">
                <a:effectLst/>
                <a:latin typeface="Calibri" panose="020F0502020204030204" pitchFamily="34" charset="0"/>
                <a:ea typeface="Calibri" panose="020F0502020204030204" pitchFamily="34" charset="0"/>
                <a:cs typeface="Times New Roman" panose="02020603050405020304" pitchFamily="18" charset="0"/>
              </a:rPr>
              <a:t> al bullismo e cyberbullismo. </a:t>
            </a:r>
            <a:r>
              <a:rPr lang="it-IT" sz="2800" dirty="0">
                <a:latin typeface="Calibri" panose="020F0502020204030204" pitchFamily="34" charset="0"/>
                <a:ea typeface="Calibri" panose="020F0502020204030204" pitchFamily="34" charset="0"/>
                <a:cs typeface="Times New Roman" panose="02020603050405020304" pitchFamily="18" charset="0"/>
              </a:rPr>
              <a:t>E’ un</a:t>
            </a:r>
            <a:r>
              <a:rPr lang="it-IT" sz="2800" dirty="0">
                <a:effectLst/>
                <a:latin typeface="Calibri" panose="020F0502020204030204" pitchFamily="34" charset="0"/>
                <a:ea typeface="Calibri" panose="020F0502020204030204" pitchFamily="34" charset="0"/>
                <a:cs typeface="Times New Roman" panose="02020603050405020304" pitchFamily="18" charset="0"/>
              </a:rPr>
              <a:t> messaggio </a:t>
            </a:r>
            <a:r>
              <a:rPr lang="it-IT" sz="2800" dirty="0" err="1">
                <a:effectLst/>
                <a:latin typeface="Calibri" panose="020F0502020204030204" pitchFamily="34" charset="0"/>
                <a:ea typeface="Calibri" panose="020F0502020204030204" pitchFamily="34" charset="0"/>
                <a:cs typeface="Times New Roman" panose="02020603050405020304" pitchFamily="18" charset="0"/>
              </a:rPr>
              <a:t>affinchè</a:t>
            </a:r>
            <a:r>
              <a:rPr lang="it-IT" sz="2800" dirty="0">
                <a:effectLst/>
                <a:latin typeface="Calibri" panose="020F0502020204030204" pitchFamily="34" charset="0"/>
                <a:ea typeface="Calibri" panose="020F0502020204030204" pitchFamily="34" charset="0"/>
                <a:cs typeface="Times New Roman" panose="02020603050405020304" pitchFamily="18" charset="0"/>
              </a:rPr>
              <a:t> non vengano costruiti muri per dividere, ma muri colorati per superare l’indifferenza,</a:t>
            </a:r>
            <a:r>
              <a:rPr lang="it-IT" sz="2800" dirty="0">
                <a:latin typeface="Calibri" panose="020F0502020204030204" pitchFamily="34" charset="0"/>
                <a:ea typeface="Calibri" panose="020F0502020204030204" pitchFamily="34" charset="0"/>
                <a:cs typeface="Times New Roman" panose="02020603050405020304" pitchFamily="18" charset="0"/>
              </a:rPr>
              <a:t> </a:t>
            </a:r>
            <a:r>
              <a:rPr lang="it-IT" sz="2800" dirty="0">
                <a:effectLst/>
                <a:latin typeface="Calibri" panose="020F0502020204030204" pitchFamily="34" charset="0"/>
                <a:ea typeface="Calibri" panose="020F0502020204030204" pitchFamily="34" charset="0"/>
                <a:cs typeface="Times New Roman" panose="02020603050405020304" pitchFamily="18" charset="0"/>
              </a:rPr>
              <a:t> la paura ed aprirsi alla inclusività e alla solidarietà.</a:t>
            </a:r>
          </a:p>
        </p:txBody>
      </p:sp>
    </p:spTree>
    <p:extLst>
      <p:ext uri="{BB962C8B-B14F-4D97-AF65-F5344CB8AC3E}">
        <p14:creationId xmlns:p14="http://schemas.microsoft.com/office/powerpoint/2010/main" val="813765357"/>
      </p:ext>
    </p:extLst>
  </p:cSld>
  <p:clrMapOvr>
    <a:masterClrMapping/>
  </p:clrMapOvr>
  <p:transition spd="slow" advClick="0" advTm="7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890B9-518E-4E3A-8F93-08F9DC62ECD3}"/>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F55881C6-B13A-441E-82A9-3646F3D8F41F}"/>
              </a:ext>
            </a:extLst>
          </p:cNvPr>
          <p:cNvSpPr>
            <a:spLocks noGrp="1"/>
          </p:cNvSpPr>
          <p:nvPr>
            <p:ph type="body" idx="1"/>
          </p:nvPr>
        </p:nvSpPr>
        <p:spPr>
          <a:xfrm>
            <a:off x="600635" y="5509261"/>
            <a:ext cx="10746815" cy="580390"/>
          </a:xfrm>
        </p:spPr>
        <p:txBody>
          <a:bodyPr>
            <a:normAutofit fontScale="47500" lnSpcReduction="20000"/>
          </a:bodyPr>
          <a:lstStyle/>
          <a:p>
            <a:r>
              <a:rPr lang="it-IT" sz="6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1^ sez. A - Scuola Secondaria I Grado di Bojano</a:t>
            </a:r>
            <a:endParaRPr lang="it-IT" sz="6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3DC24C7B-5C44-4C0E-BFDE-245B2ED71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 y="845820"/>
            <a:ext cx="10544018" cy="4526280"/>
          </a:xfrm>
          <a:prstGeom prst="rect">
            <a:avLst/>
          </a:prstGeom>
        </p:spPr>
      </p:pic>
    </p:spTree>
    <p:extLst>
      <p:ext uri="{BB962C8B-B14F-4D97-AF65-F5344CB8AC3E}">
        <p14:creationId xmlns:p14="http://schemas.microsoft.com/office/powerpoint/2010/main" val="1030504067"/>
      </p:ext>
    </p:extLst>
  </p:cSld>
  <p:clrMapOvr>
    <a:masterClrMapping/>
  </p:clrMapOvr>
  <p:transition spd="slow" advClick="0" advTm="700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20B5EBA-A828-4A71-A468-D3CC785242F0}"/>
              </a:ext>
            </a:extLst>
          </p:cNvPr>
          <p:cNvSpPr txBox="1"/>
          <p:nvPr/>
        </p:nvSpPr>
        <p:spPr>
          <a:xfrm>
            <a:off x="923365" y="1335741"/>
            <a:ext cx="10408023" cy="3760068"/>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Gli alunni della classe 4^ sez. A, della scuola Primaria di Bojano, hanno elaborato questo logo immaginandolo come un segnalibro a forma si edificio scolastico, che protegge e dà sicurezza ai suoi studenti. Gli occhi della scuola sorvegliano attentamente le dinamiche relazionali che si svolgono al proprio interno, mentre le braccia sembrano avvolgere il mondo. Sulla facciata lo slogan, con il mesostico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“SCUOLA”, </a:t>
            </a:r>
            <a:r>
              <a:rPr lang="it-IT" sz="2800" dirty="0">
                <a:effectLst/>
                <a:latin typeface="Calibri" panose="020F0502020204030204" pitchFamily="34" charset="0"/>
                <a:ea typeface="Calibri" panose="020F0502020204030204" pitchFamily="34" charset="0"/>
                <a:cs typeface="Times New Roman" panose="02020603050405020304" pitchFamily="18" charset="0"/>
              </a:rPr>
              <a:t>per comunicare a chiunque la guardi dall’esterno la propria mission: sapere come educare un bullo alla pace.</a:t>
            </a:r>
          </a:p>
        </p:txBody>
      </p:sp>
    </p:spTree>
    <p:extLst>
      <p:ext uri="{BB962C8B-B14F-4D97-AF65-F5344CB8AC3E}">
        <p14:creationId xmlns:p14="http://schemas.microsoft.com/office/powerpoint/2010/main" val="2604191261"/>
      </p:ext>
    </p:extLst>
  </p:cSld>
  <p:clrMapOvr>
    <a:masterClrMapping/>
  </p:clrMapOvr>
  <p:transition spd="slow" advClick="0" advTm="7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0999F06-C691-4027-B590-BA62ED74EAC3}"/>
              </a:ext>
            </a:extLst>
          </p:cNvPr>
          <p:cNvSpPr txBox="1"/>
          <p:nvPr/>
        </p:nvSpPr>
        <p:spPr>
          <a:xfrm>
            <a:off x="672353" y="1299881"/>
            <a:ext cx="10874188" cy="3785652"/>
          </a:xfrm>
          <a:prstGeom prst="rect">
            <a:avLst/>
          </a:prstGeom>
          <a:noFill/>
        </p:spPr>
        <p:txBody>
          <a:bodyPr wrap="square">
            <a:spAutoFit/>
          </a:bodyPr>
          <a:lstStyle/>
          <a:p>
            <a:pPr algn="ctr"/>
            <a:r>
              <a:rPr lang="it-IT" sz="4000" dirty="0">
                <a:latin typeface="Calibri" panose="020F0502020204030204" pitchFamily="34" charset="0"/>
                <a:cs typeface="Calibri" panose="020F0502020204030204" pitchFamily="34" charset="0"/>
              </a:rPr>
              <a:t>L’Istituto Comprensivo </a:t>
            </a:r>
          </a:p>
          <a:p>
            <a:pPr algn="ctr"/>
            <a:r>
              <a:rPr lang="it-IT" sz="4000" b="1" dirty="0">
                <a:latin typeface="Calibri" panose="020F0502020204030204" pitchFamily="34" charset="0"/>
                <a:cs typeface="Calibri" panose="020F0502020204030204" pitchFamily="34" charset="0"/>
              </a:rPr>
              <a:t>“F. AMATUZIO- PALLOTTA”,</a:t>
            </a:r>
          </a:p>
          <a:p>
            <a:pPr algn="ctr"/>
            <a:r>
              <a:rPr lang="it-IT" sz="4000" dirty="0">
                <a:latin typeface="Calibri" panose="020F0502020204030204" pitchFamily="34" charset="0"/>
                <a:cs typeface="Calibri" panose="020F0502020204030204" pitchFamily="34" charset="0"/>
              </a:rPr>
              <a:t>per l’a. s. 2021-2022, ha bandito un concorso grafico volto a creare un logo </a:t>
            </a:r>
            <a:r>
              <a:rPr lang="it-IT" sz="4000">
                <a:latin typeface="Calibri" panose="020F0502020204030204" pitchFamily="34" charset="0"/>
                <a:cs typeface="Calibri" panose="020F0502020204030204" pitchFamily="34" charset="0"/>
              </a:rPr>
              <a:t>che esprime </a:t>
            </a:r>
            <a:r>
              <a:rPr lang="it-IT" sz="4000" dirty="0">
                <a:latin typeface="Calibri" panose="020F0502020204030204" pitchFamily="34" charset="0"/>
                <a:cs typeface="Calibri" panose="020F0502020204030204" pitchFamily="34" charset="0"/>
              </a:rPr>
              <a:t>l’attenzione della scuola nei confronti del bullismo e del cyberbullismo.</a:t>
            </a:r>
          </a:p>
        </p:txBody>
      </p:sp>
    </p:spTree>
    <p:extLst>
      <p:ext uri="{BB962C8B-B14F-4D97-AF65-F5344CB8AC3E}">
        <p14:creationId xmlns:p14="http://schemas.microsoft.com/office/powerpoint/2010/main" val="2312286739"/>
      </p:ext>
    </p:extLst>
  </p:cSld>
  <p:clrMapOvr>
    <a:masterClrMapping/>
  </p:clrMapOvr>
  <p:transition spd="slow" advClick="0" advTm="7000">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8C6F5-3E6E-46D1-8E23-FCAE10AB7391}"/>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86121176-9208-484F-AA8E-64F1F7029FB4}"/>
              </a:ext>
            </a:extLst>
          </p:cNvPr>
          <p:cNvSpPr>
            <a:spLocks noGrp="1"/>
          </p:cNvSpPr>
          <p:nvPr>
            <p:ph type="body" idx="1"/>
          </p:nvPr>
        </p:nvSpPr>
        <p:spPr>
          <a:xfrm>
            <a:off x="831850" y="5349240"/>
            <a:ext cx="10515600" cy="740410"/>
          </a:xfrm>
        </p:spPr>
        <p:txBody>
          <a:bodyPr>
            <a:normAutofit/>
          </a:bodyPr>
          <a:lstStyle/>
          <a:p>
            <a:r>
              <a:rPr lang="it-IT"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4^ sez. A -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D0AB126A-6892-4EF8-9234-18F050F02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 y="876300"/>
            <a:ext cx="10528300" cy="4271961"/>
          </a:xfrm>
          <a:prstGeom prst="rect">
            <a:avLst/>
          </a:prstGeom>
        </p:spPr>
      </p:pic>
    </p:spTree>
    <p:extLst>
      <p:ext uri="{BB962C8B-B14F-4D97-AF65-F5344CB8AC3E}">
        <p14:creationId xmlns:p14="http://schemas.microsoft.com/office/powerpoint/2010/main" val="1644775935"/>
      </p:ext>
    </p:extLst>
  </p:cSld>
  <p:clrMapOvr>
    <a:masterClrMapping/>
  </p:clrMapOvr>
  <p:transition spd="slow" advClick="0" advTm="700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E678016-5A2F-4BCA-9024-C297870F42F0}"/>
              </a:ext>
            </a:extLst>
          </p:cNvPr>
          <p:cNvSpPr txBox="1"/>
          <p:nvPr/>
        </p:nvSpPr>
        <p:spPr>
          <a:xfrm>
            <a:off x="797858" y="1748118"/>
            <a:ext cx="10632142" cy="2838021"/>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Il logo proposto della classe 2^, della scuola Primaria di Monteverde,  rappresenta un bambino “</a:t>
            </a:r>
            <a:r>
              <a:rPr lang="it-IT" sz="2800" i="1" dirty="0">
                <a:effectLst/>
                <a:latin typeface="Calibri" panose="020F0502020204030204" pitchFamily="34" charset="0"/>
                <a:ea typeface="Calibri" panose="020F0502020204030204" pitchFamily="34" charset="0"/>
                <a:cs typeface="Times New Roman" panose="02020603050405020304" pitchFamily="18" charset="0"/>
              </a:rPr>
              <a:t>bullo</a:t>
            </a:r>
            <a:r>
              <a:rPr lang="it-IT" sz="2800" dirty="0">
                <a:effectLst/>
                <a:latin typeface="Calibri" panose="020F0502020204030204" pitchFamily="34" charset="0"/>
                <a:ea typeface="Calibri" panose="020F0502020204030204" pitchFamily="34" charset="0"/>
                <a:cs typeface="Times New Roman" panose="02020603050405020304" pitchFamily="18" charset="0"/>
              </a:rPr>
              <a:t>” disegnato volutamente più grande rispetto al bambino che “</a:t>
            </a:r>
            <a:r>
              <a:rPr lang="it-IT" sz="2800" i="1" dirty="0">
                <a:effectLst/>
                <a:latin typeface="Calibri" panose="020F0502020204030204" pitchFamily="34" charset="0"/>
                <a:ea typeface="Calibri" panose="020F0502020204030204" pitchFamily="34" charset="0"/>
                <a:cs typeface="Times New Roman" panose="02020603050405020304" pitchFamily="18" charset="0"/>
              </a:rPr>
              <a:t>è vittima”,</a:t>
            </a:r>
            <a:r>
              <a:rPr lang="it-IT" sz="2800" dirty="0">
                <a:effectLst/>
                <a:latin typeface="Calibri" panose="020F0502020204030204" pitchFamily="34" charset="0"/>
                <a:ea typeface="Calibri" panose="020F0502020204030204" pitchFamily="34" charset="0"/>
                <a:cs typeface="Times New Roman" panose="02020603050405020304" pitchFamily="18" charset="0"/>
              </a:rPr>
              <a:t> per sottolineare l’aggressività percepita dalla persona che subisce e lo vede come </a:t>
            </a:r>
            <a:r>
              <a:rPr lang="it-IT" sz="2800" i="1" dirty="0">
                <a:effectLst/>
                <a:latin typeface="Calibri" panose="020F0502020204030204" pitchFamily="34" charset="0"/>
                <a:ea typeface="Calibri" panose="020F0502020204030204" pitchFamily="34" charset="0"/>
                <a:cs typeface="Times New Roman" panose="02020603050405020304" pitchFamily="18" charset="0"/>
              </a:rPr>
              <a:t>“grande, forte, cattivo”. </a:t>
            </a:r>
            <a:r>
              <a:rPr lang="it-IT" sz="2800" dirty="0">
                <a:effectLst/>
                <a:latin typeface="Calibri" panose="020F0502020204030204" pitchFamily="34" charset="0"/>
                <a:ea typeface="Calibri" panose="020F0502020204030204" pitchFamily="34" charset="0"/>
                <a:cs typeface="Times New Roman" panose="02020603050405020304" pitchFamily="18" charset="0"/>
              </a:rPr>
              <a:t>La scritta “</a:t>
            </a:r>
            <a:r>
              <a:rPr lang="it-IT" sz="28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BASTA FARE I CATTIVI</a:t>
            </a:r>
            <a:r>
              <a:rPr lang="it-IT" sz="2800" dirty="0">
                <a:effectLst/>
                <a:latin typeface="Calibri" panose="020F0502020204030204" pitchFamily="34" charset="0"/>
                <a:ea typeface="Calibri" panose="020F0502020204030204" pitchFamily="34" charset="0"/>
                <a:cs typeface="Times New Roman" panose="02020603050405020304" pitchFamily="18" charset="0"/>
              </a:rPr>
              <a:t>” è un messaggio forte e deciso per dire NO al bullismo. </a:t>
            </a:r>
          </a:p>
        </p:txBody>
      </p:sp>
    </p:spTree>
    <p:extLst>
      <p:ext uri="{BB962C8B-B14F-4D97-AF65-F5344CB8AC3E}">
        <p14:creationId xmlns:p14="http://schemas.microsoft.com/office/powerpoint/2010/main" val="4285412925"/>
      </p:ext>
    </p:extLst>
  </p:cSld>
  <p:clrMapOvr>
    <a:masterClrMapping/>
  </p:clrMapOvr>
  <p:transition spd="slow" advClick="0" advTm="7000">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9F44A1-5D63-4CA7-8ABF-9534C5154C1B}"/>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FFF34977-3560-4C0A-BECE-70A7929F5DE6}"/>
              </a:ext>
            </a:extLst>
          </p:cNvPr>
          <p:cNvSpPr>
            <a:spLocks noGrp="1"/>
          </p:cNvSpPr>
          <p:nvPr>
            <p:ph type="body" idx="1"/>
          </p:nvPr>
        </p:nvSpPr>
        <p:spPr>
          <a:xfrm>
            <a:off x="831850" y="5349240"/>
            <a:ext cx="10515600" cy="740410"/>
          </a:xfrm>
        </p:spPr>
        <p:txBody>
          <a:bodyPr>
            <a:normAutofit/>
          </a:bodyPr>
          <a:lstStyle/>
          <a:p>
            <a:r>
              <a:rPr lang="it-IT" sz="35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2^  - Scuola Primaria di Monteverde</a:t>
            </a:r>
            <a:endParaRPr lang="it-IT" sz="3500" b="1" dirty="0">
              <a:effectLst/>
              <a:latin typeface="Times New Roman" panose="02020603050405020304" pitchFamily="18" charset="0"/>
              <a:ea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367680EC-75D6-4097-A092-C6A1B2408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768350"/>
            <a:ext cx="10598149" cy="4405630"/>
          </a:xfrm>
          <a:prstGeom prst="rect">
            <a:avLst/>
          </a:prstGeom>
        </p:spPr>
      </p:pic>
    </p:spTree>
    <p:extLst>
      <p:ext uri="{BB962C8B-B14F-4D97-AF65-F5344CB8AC3E}">
        <p14:creationId xmlns:p14="http://schemas.microsoft.com/office/powerpoint/2010/main" val="3778119864"/>
      </p:ext>
    </p:extLst>
  </p:cSld>
  <p:clrMapOvr>
    <a:masterClrMapping/>
  </p:clrMapOvr>
  <p:transition spd="slow" advClick="0" advTm="7000">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71BF46E-A20A-4090-A9A8-837098BCF4A8}"/>
              </a:ext>
            </a:extLst>
          </p:cNvPr>
          <p:cNvSpPr txBox="1"/>
          <p:nvPr/>
        </p:nvSpPr>
        <p:spPr>
          <a:xfrm>
            <a:off x="1425387" y="1882588"/>
            <a:ext cx="9502589" cy="3299045"/>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L’elaborato della classe 1^sez. C , della scuola Primaria di Bojano,  mostra  in modo semplice e immediato, le prime percezioni che i piccoli alunni hanno del bullismo. E’ rappresentata una bambina con il volto solcato dalle lacrime e triste e un’altra con un sorriso quasi incurante dello stato d’animo della compagna. Il simbolo rotondo rosso è un monito per dire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STOP</a:t>
            </a:r>
            <a:r>
              <a:rPr lang="it-IT" sz="2800" dirty="0">
                <a:effectLst/>
                <a:latin typeface="Calibri" panose="020F0502020204030204" pitchFamily="34" charset="0"/>
                <a:ea typeface="Calibri" panose="020F0502020204030204" pitchFamily="34" charset="0"/>
                <a:cs typeface="Times New Roman" panose="02020603050405020304" pitchFamily="18" charset="0"/>
              </a:rPr>
              <a:t> alla violenza fisica e verbale da parte dei soggetti prepotenti.</a:t>
            </a:r>
          </a:p>
        </p:txBody>
      </p:sp>
    </p:spTree>
    <p:extLst>
      <p:ext uri="{BB962C8B-B14F-4D97-AF65-F5344CB8AC3E}">
        <p14:creationId xmlns:p14="http://schemas.microsoft.com/office/powerpoint/2010/main" val="1768709582"/>
      </p:ext>
    </p:extLst>
  </p:cSld>
  <p:clrMapOvr>
    <a:masterClrMapping/>
  </p:clrMapOvr>
  <p:transition spd="slow" advClick="0" advTm="7000">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9D011-F319-4D2C-A129-86DCD01232EA}"/>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CD435835-3069-4B4B-B2C7-195237C0A495}"/>
              </a:ext>
            </a:extLst>
          </p:cNvPr>
          <p:cNvSpPr>
            <a:spLocks noGrp="1"/>
          </p:cNvSpPr>
          <p:nvPr>
            <p:ph type="body" idx="1"/>
          </p:nvPr>
        </p:nvSpPr>
        <p:spPr>
          <a:xfrm>
            <a:off x="831850" y="5647765"/>
            <a:ext cx="10515600" cy="441885"/>
          </a:xfrm>
        </p:spPr>
        <p:txBody>
          <a:bodyPr>
            <a:no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1^ sez. C - Scuola Primaria di Bojano</a:t>
            </a:r>
            <a:endParaRPr lang="it-IT" sz="3200" b="1" dirty="0"/>
          </a:p>
        </p:txBody>
      </p:sp>
      <p:pic>
        <p:nvPicPr>
          <p:cNvPr id="5" name="Immagine 4">
            <a:extLst>
              <a:ext uri="{FF2B5EF4-FFF2-40B4-BE49-F238E27FC236}">
                <a16:creationId xmlns:a16="http://schemas.microsoft.com/office/drawing/2014/main" id="{0130B72D-F982-420C-AE47-DE71E55F1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830580"/>
            <a:ext cx="10515600" cy="4575138"/>
          </a:xfrm>
          <a:prstGeom prst="rect">
            <a:avLst/>
          </a:prstGeom>
        </p:spPr>
      </p:pic>
    </p:spTree>
    <p:extLst>
      <p:ext uri="{BB962C8B-B14F-4D97-AF65-F5344CB8AC3E}">
        <p14:creationId xmlns:p14="http://schemas.microsoft.com/office/powerpoint/2010/main" val="3842923344"/>
      </p:ext>
    </p:extLst>
  </p:cSld>
  <p:clrMapOvr>
    <a:masterClrMapping/>
  </p:clrMapOvr>
  <p:transition spd="slow" advClick="0" advTm="7000">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85BD40A-C996-4AE9-BA11-54BC6A3BA754}"/>
              </a:ext>
            </a:extLst>
          </p:cNvPr>
          <p:cNvSpPr txBox="1"/>
          <p:nvPr/>
        </p:nvSpPr>
        <p:spPr>
          <a:xfrm>
            <a:off x="1792940" y="1810871"/>
            <a:ext cx="9117107" cy="2838021"/>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Gli alunni della classe 2^sez. B , della scuola Primaria di Bojano, nell’elaborato hanno espresso il loro desiderio di porre fine a tutte quelle </a:t>
            </a:r>
            <a:r>
              <a:rPr lang="it-IT" sz="2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azioni di prevaricazione e sopruso messe in atto da parte di  bambini definiti “bulli” ,nei confronti di altri bambini percepiti </a:t>
            </a:r>
            <a:r>
              <a:rPr lang="it-IT" sz="2800" dirty="0">
                <a:effectLst/>
                <a:latin typeface="Calibri" panose="020F0502020204030204" pitchFamily="34" charset="0"/>
                <a:ea typeface="Calibri" panose="020F0502020204030204" pitchFamily="34" charset="0"/>
                <a:cs typeface="Calibri" panose="020F0502020204030204" pitchFamily="34" charset="0"/>
              </a:rPr>
              <a:t>come più deboli che diventano le vittime designate delle loro cattiverie.</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5114359"/>
      </p:ext>
    </p:extLst>
  </p:cSld>
  <p:clrMapOvr>
    <a:masterClrMapping/>
  </p:clrMapOvr>
  <p:transition spd="slow" advClick="0" advTm="7000">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7E914C-7224-48D0-BE65-F7607EC9F400}"/>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76D15886-A428-400E-86B2-A3CC8382A531}"/>
              </a:ext>
            </a:extLst>
          </p:cNvPr>
          <p:cNvSpPr>
            <a:spLocks noGrp="1"/>
          </p:cNvSpPr>
          <p:nvPr>
            <p:ph type="body" idx="1"/>
          </p:nvPr>
        </p:nvSpPr>
        <p:spPr>
          <a:xfrm>
            <a:off x="831850" y="5667375"/>
            <a:ext cx="10515600" cy="422275"/>
          </a:xfrm>
        </p:spPr>
        <p:txBody>
          <a:bodyPr>
            <a:no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2^ sez. B - Scuola Primaria di Bojano</a:t>
            </a:r>
            <a:endParaRPr lang="it-IT" sz="3200" b="1" dirty="0">
              <a:effectLst/>
              <a:latin typeface="Times New Roman" panose="02020603050405020304" pitchFamily="18" charset="0"/>
              <a:ea typeface="Times New Roman" panose="02020603050405020304" pitchFamily="18" charset="0"/>
            </a:endParaRPr>
          </a:p>
          <a:p>
            <a:endParaRPr lang="it-IT" sz="3200" dirty="0"/>
          </a:p>
        </p:txBody>
      </p:sp>
      <p:pic>
        <p:nvPicPr>
          <p:cNvPr id="5" name="Immagine 4">
            <a:extLst>
              <a:ext uri="{FF2B5EF4-FFF2-40B4-BE49-F238E27FC236}">
                <a16:creationId xmlns:a16="http://schemas.microsoft.com/office/drawing/2014/main" id="{374B0862-DF2A-4FF4-8A02-479BD070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768350"/>
            <a:ext cx="10502899" cy="4762874"/>
          </a:xfrm>
          <a:prstGeom prst="rect">
            <a:avLst/>
          </a:prstGeom>
        </p:spPr>
      </p:pic>
    </p:spTree>
    <p:extLst>
      <p:ext uri="{BB962C8B-B14F-4D97-AF65-F5344CB8AC3E}">
        <p14:creationId xmlns:p14="http://schemas.microsoft.com/office/powerpoint/2010/main" val="1647270151"/>
      </p:ext>
    </p:extLst>
  </p:cSld>
  <p:clrMapOvr>
    <a:masterClrMapping/>
  </p:clrMapOvr>
  <p:transition spd="slow" advClick="0" advTm="7000">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2B018D3-40C2-4672-BBD0-573AE55C49B5}"/>
              </a:ext>
            </a:extLst>
          </p:cNvPr>
          <p:cNvSpPr txBox="1"/>
          <p:nvPr/>
        </p:nvSpPr>
        <p:spPr>
          <a:xfrm>
            <a:off x="914400" y="2160494"/>
            <a:ext cx="10291482" cy="2421821"/>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Il logo proposto dalla classe 5^sez. B, della scuola Primaria di Bojano, mostra la sempre maggiore diffusione di fenomeni di bullismo e cyberbullismo nel territorio italiano. La penisola appare coperta di puntini rossi, “</a:t>
            </a:r>
            <a:r>
              <a:rPr lang="it-IT" sz="2800" i="1" dirty="0">
                <a:effectLst/>
                <a:latin typeface="Calibri" panose="020F0502020204030204" pitchFamily="34" charset="0"/>
                <a:ea typeface="Calibri" panose="020F0502020204030204" pitchFamily="34" charset="0"/>
                <a:cs typeface="Calibri" panose="020F0502020204030204" pitchFamily="34" charset="0"/>
              </a:rPr>
              <a:t>ammalata” </a:t>
            </a:r>
            <a:r>
              <a:rPr lang="it-IT" sz="2800" dirty="0">
                <a:effectLst/>
                <a:latin typeface="Calibri" panose="020F0502020204030204" pitchFamily="34" charset="0"/>
                <a:ea typeface="Calibri" panose="020F0502020204030204" pitchFamily="34" charset="0"/>
                <a:cs typeface="Calibri" panose="020F0502020204030204" pitchFamily="34" charset="0"/>
              </a:rPr>
              <a:t>come il corpo umano quando è ammalato di morbillo, da qui l’espressione </a:t>
            </a:r>
            <a:r>
              <a:rPr lang="it-IT" sz="2800" b="1"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a:t>
            </a:r>
            <a:r>
              <a:rPr lang="it-IT" sz="2800" b="1" i="1"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MORBULLISMO”.</a:t>
            </a:r>
            <a:endParaRPr lang="it-IT" sz="28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Marco-Mengoni-Guerriero">
            <a:hlinkClick r:id="" action="ppaction://media"/>
            <a:extLst>
              <a:ext uri="{FF2B5EF4-FFF2-40B4-BE49-F238E27FC236}">
                <a16:creationId xmlns:a16="http://schemas.microsoft.com/office/drawing/2014/main" id="{99B46D06-889A-4340-8B37-09F0C9101E37}"/>
              </a:ext>
            </a:extLst>
          </p:cNvPr>
          <p:cNvPicPr>
            <a:picLocks noChangeAspect="1"/>
          </p:cNvPicPr>
          <p:nvPr>
            <a:audioFile r:link="rId1"/>
            <p:extLst>
              <p:ext uri="{DAA4B4D4-6D71-4841-9C94-3DE7FCFB9230}">
                <p14:media xmlns:p14="http://schemas.microsoft.com/office/powerpoint/2010/main" r:embed="rId2">
                  <p14:trim end="0.0416"/>
                </p14:media>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7992770"/>
      </p:ext>
    </p:extLst>
  </p:cSld>
  <p:clrMapOvr>
    <a:masterClrMapping/>
  </p:clrMapOvr>
  <p:transition spd="slow" advClick="0"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1644CC-E369-490D-A85A-9F43821BFAE9}"/>
              </a:ext>
            </a:extLst>
          </p:cNvPr>
          <p:cNvSpPr>
            <a:spLocks noGrp="1"/>
          </p:cNvSpPr>
          <p:nvPr>
            <p:ph type="title"/>
          </p:nvPr>
        </p:nvSpPr>
        <p:spPr>
          <a:xfrm>
            <a:off x="831850" y="1709738"/>
            <a:ext cx="10515600" cy="3534615"/>
          </a:xfrm>
        </p:spPr>
        <p:txBody>
          <a:bodyPr/>
          <a:lstStyle/>
          <a:p>
            <a:endParaRPr lang="it-IT" dirty="0"/>
          </a:p>
        </p:txBody>
      </p:sp>
      <p:sp>
        <p:nvSpPr>
          <p:cNvPr id="3" name="Segnaposto testo 2">
            <a:extLst>
              <a:ext uri="{FF2B5EF4-FFF2-40B4-BE49-F238E27FC236}">
                <a16:creationId xmlns:a16="http://schemas.microsoft.com/office/drawing/2014/main" id="{444439AA-3C2F-4AF1-A7AE-7FEB02251C3E}"/>
              </a:ext>
            </a:extLst>
          </p:cNvPr>
          <p:cNvSpPr>
            <a:spLocks noGrp="1"/>
          </p:cNvSpPr>
          <p:nvPr>
            <p:ph type="body" idx="1"/>
          </p:nvPr>
        </p:nvSpPr>
        <p:spPr>
          <a:xfrm>
            <a:off x="831850" y="5433060"/>
            <a:ext cx="10515600" cy="656590"/>
          </a:xfrm>
        </p:spPr>
        <p:txBody>
          <a:bodyPr>
            <a:norm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5^ sez. B - Scuola Primaria di Bojano</a:t>
            </a:r>
            <a:endParaRPr lang="it-IT" sz="3200" b="1" dirty="0">
              <a:effectLst/>
              <a:latin typeface="Times New Roman" panose="02020603050405020304" pitchFamily="18" charset="0"/>
              <a:ea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8198F7DD-E7E5-4359-8ACA-934A7113B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768350"/>
            <a:ext cx="10515600" cy="4538755"/>
          </a:xfrm>
          <a:prstGeom prst="rect">
            <a:avLst/>
          </a:prstGeom>
        </p:spPr>
      </p:pic>
    </p:spTree>
    <p:extLst>
      <p:ext uri="{BB962C8B-B14F-4D97-AF65-F5344CB8AC3E}">
        <p14:creationId xmlns:p14="http://schemas.microsoft.com/office/powerpoint/2010/main" val="3577585825"/>
      </p:ext>
    </p:extLst>
  </p:cSld>
  <p:clrMapOvr>
    <a:masterClrMapping/>
  </p:clrMapOvr>
  <p:transition spd="slow" advClick="0" advTm="7000">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F1F7F1A-E1F6-454C-A108-3E233AFC3429}"/>
              </a:ext>
            </a:extLst>
          </p:cNvPr>
          <p:cNvSpPr txBox="1"/>
          <p:nvPr/>
        </p:nvSpPr>
        <p:spPr>
          <a:xfrm>
            <a:off x="1255059" y="1954305"/>
            <a:ext cx="9457765" cy="2703689"/>
          </a:xfrm>
          <a:prstGeom prst="rect">
            <a:avLst/>
          </a:prstGeom>
          <a:noFill/>
        </p:spPr>
        <p:txBody>
          <a:bodyPr wrap="square">
            <a:spAutoFit/>
          </a:bodyPr>
          <a:lstStyle/>
          <a:p>
            <a:pPr algn="just">
              <a:lnSpc>
                <a:spcPct val="107000"/>
              </a:lnSpc>
              <a:spcAft>
                <a:spcPts val="800"/>
              </a:spcAft>
            </a:pPr>
            <a:r>
              <a:rPr lang="it-IT" sz="3200" dirty="0">
                <a:effectLst/>
                <a:latin typeface="Calibri" panose="020F0502020204030204" pitchFamily="34" charset="0"/>
                <a:ea typeface="Calibri" panose="020F0502020204030204" pitchFamily="34" charset="0"/>
                <a:cs typeface="Calibri" panose="020F0502020204030204" pitchFamily="34" charset="0"/>
              </a:rPr>
              <a:t>Gli alunni dalla classe 3^sez. B, della scuola Primaria di Bojano, nel loro elaborato affermano in modo chiaro e perentorio: </a:t>
            </a:r>
            <a:r>
              <a:rPr lang="it-IT" sz="3200" b="1"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“STOP” </a:t>
            </a:r>
            <a:r>
              <a:rPr lang="it-IT" sz="3200" dirty="0">
                <a:effectLst/>
                <a:latin typeface="Calibri" panose="020F0502020204030204" pitchFamily="34" charset="0"/>
                <a:ea typeface="Calibri" panose="020F0502020204030204" pitchFamily="34" charset="0"/>
                <a:cs typeface="Calibri" panose="020F0502020204030204" pitchFamily="34" charset="0"/>
              </a:rPr>
              <a:t>al bullismo, perché </a:t>
            </a:r>
            <a:r>
              <a:rPr lang="it-IT" sz="32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ferisce i sentimenti, denigra e fa sentire </a:t>
            </a:r>
            <a:r>
              <a:rPr lang="it-IT" sz="3200" dirty="0">
                <a:solidFill>
                  <a:srgbClr val="212121"/>
                </a:solidFill>
                <a:latin typeface="Calibri" panose="020F0502020204030204" pitchFamily="34" charset="0"/>
                <a:ea typeface="Calibri" panose="020F0502020204030204" pitchFamily="34" charset="0"/>
                <a:cs typeface="Calibri" panose="020F0502020204030204" pitchFamily="34" charset="0"/>
              </a:rPr>
              <a:t>il bambino</a:t>
            </a:r>
            <a:r>
              <a:rPr lang="it-IT" sz="32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vittima ”</a:t>
            </a:r>
            <a:r>
              <a:rPr lang="it-IT" sz="32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piccolo”</a:t>
            </a:r>
            <a:r>
              <a:rPr lang="it-IT" sz="32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e diverso.</a:t>
            </a:r>
            <a:endParaRPr lang="it-IT"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912097"/>
      </p:ext>
    </p:extLst>
  </p:cSld>
  <p:clrMapOvr>
    <a:masterClrMapping/>
  </p:clrMapOvr>
  <p:transition spd="slow" advClick="0" advTm="700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BD5293F-BA27-40C1-B95F-8031BEFB5FEA}"/>
              </a:ext>
            </a:extLst>
          </p:cNvPr>
          <p:cNvSpPr txBox="1"/>
          <p:nvPr/>
        </p:nvSpPr>
        <p:spPr>
          <a:xfrm>
            <a:off x="986398" y="1246376"/>
            <a:ext cx="10407744" cy="4640245"/>
          </a:xfrm>
          <a:prstGeom prst="rect">
            <a:avLst/>
          </a:prstGeom>
          <a:noFill/>
        </p:spPr>
        <p:txBody>
          <a:bodyPr wrap="square" rtlCol="0">
            <a:spAutoFit/>
          </a:bodyPr>
          <a:lstStyle/>
          <a:p>
            <a:pPr algn="just">
              <a:lnSpc>
                <a:spcPct val="106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Il logo vincitore del concorso è risultato l’elaborato della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classe quinta </a:t>
            </a:r>
            <a:r>
              <a:rPr lang="it-IT" sz="2800" dirty="0">
                <a:effectLst/>
                <a:latin typeface="Calibri" panose="020F0502020204030204" pitchFamily="34" charset="0"/>
                <a:ea typeface="Calibri" panose="020F0502020204030204" pitchFamily="34" charset="0"/>
                <a:cs typeface="Times New Roman" panose="02020603050405020304" pitchFamily="18" charset="0"/>
              </a:rPr>
              <a:t>della scuola </a:t>
            </a:r>
            <a:r>
              <a:rPr lang="it-IT" sz="2800" b="1" dirty="0">
                <a:effectLst/>
                <a:latin typeface="Calibri" panose="020F0502020204030204" pitchFamily="34" charset="0"/>
                <a:ea typeface="Calibri" panose="020F0502020204030204" pitchFamily="34" charset="0"/>
                <a:cs typeface="Times New Roman" panose="02020603050405020304" pitchFamily="18" charset="0"/>
              </a:rPr>
              <a:t>Primaria di Monteverde di Bojano</a:t>
            </a:r>
            <a:r>
              <a:rPr lang="it-IT" sz="2800" dirty="0">
                <a:effectLst/>
                <a:latin typeface="Calibri" panose="020F0502020204030204" pitchFamily="34" charset="0"/>
                <a:ea typeface="Calibri" panose="020F0502020204030204" pitchFamily="34" charset="0"/>
                <a:cs typeface="Times New Roman" panose="02020603050405020304" pitchFamily="18" charset="0"/>
              </a:rPr>
              <a:t>. Rappresenta il volto di una fanciulla diviso in due parti simmetriche: una parte grigia dominata dalla scritta </a:t>
            </a:r>
            <a:r>
              <a:rPr lang="it-IT"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BULLI…</a:t>
            </a:r>
            <a:r>
              <a:rPr lang="it-IT" sz="2800" dirty="0">
                <a:effectLst/>
                <a:latin typeface="Calibri" panose="020F0502020204030204" pitchFamily="34" charset="0"/>
                <a:ea typeface="Calibri" panose="020F0502020204030204" pitchFamily="34" charset="0"/>
                <a:cs typeface="Times New Roman" panose="02020603050405020304" pitchFamily="18" charset="0"/>
              </a:rPr>
              <a:t>, in cui sono riportati i sentimenti negativi della rabbia, della vergogna, della paura, della tristezza e dell’esclusione, sigillati e suggellati da una cerniera; una parte colorata sovrastata, invece, dalla scritta </a:t>
            </a:r>
            <a:r>
              <a:rPr lang="it-IT"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AMO? </a:t>
            </a:r>
            <a:r>
              <a:rPr lang="it-IT" sz="2800" dirty="0">
                <a:effectLst/>
                <a:latin typeface="Calibri" panose="020F0502020204030204" pitchFamily="34" charset="0"/>
                <a:ea typeface="Calibri" panose="020F0502020204030204" pitchFamily="34" charset="0"/>
                <a:cs typeface="Times New Roman" panose="02020603050405020304" pitchFamily="18" charset="0"/>
              </a:rPr>
              <a:t>…, dove sono rappresentati i sentimenti positivi del coraggio, della libertà, dell’amicizia, della leggerezza, della gioia. Le due scritte unite producono lo slogan </a:t>
            </a:r>
            <a:r>
              <a:rPr lang="it-IT"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“BULLI…AMO?”</a:t>
            </a:r>
            <a:r>
              <a:rPr lang="it-IT" sz="2800" dirty="0">
                <a:effectLst/>
                <a:latin typeface="Calibri" panose="020F0502020204030204" pitchFamily="34" charset="0"/>
                <a:ea typeface="Calibri" panose="020F0502020204030204" pitchFamily="34" charset="0"/>
                <a:cs typeface="Times New Roman" panose="02020603050405020304" pitchFamily="18" charset="0"/>
              </a:rPr>
              <a:t>, come sintesi di tale duplicità di sentimenti.</a:t>
            </a:r>
          </a:p>
        </p:txBody>
      </p:sp>
    </p:spTree>
    <p:extLst>
      <p:ext uri="{BB962C8B-B14F-4D97-AF65-F5344CB8AC3E}">
        <p14:creationId xmlns:p14="http://schemas.microsoft.com/office/powerpoint/2010/main" val="1270064131"/>
      </p:ext>
    </p:extLst>
  </p:cSld>
  <p:clrMapOvr>
    <a:masterClrMapping/>
  </p:clrMapOvr>
  <p:transition spd="slow" advClick="0" advTm="7000">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B81CD8-CCC6-4FF6-B80A-AEBF6323C75A}"/>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DB54E4F6-586B-41AE-B161-2ABFFF04740B}"/>
              </a:ext>
            </a:extLst>
          </p:cNvPr>
          <p:cNvSpPr>
            <a:spLocks noGrp="1"/>
          </p:cNvSpPr>
          <p:nvPr>
            <p:ph type="body" idx="1"/>
          </p:nvPr>
        </p:nvSpPr>
        <p:spPr>
          <a:xfrm>
            <a:off x="831850" y="5719481"/>
            <a:ext cx="10515600" cy="576543"/>
          </a:xfrm>
        </p:spPr>
        <p:txBody>
          <a:bodyPr>
            <a:normAutofit fontScale="92500" lnSpcReduction="20000"/>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3^ sez. B - Scuola Primaria di Bojano</a:t>
            </a:r>
            <a:endParaRPr lang="it-IT" sz="3200" b="1" dirty="0">
              <a:effectLst/>
              <a:latin typeface="Times New Roman" panose="02020603050405020304" pitchFamily="18" charset="0"/>
              <a:ea typeface="Times New Roman" panose="02020603050405020304" pitchFamily="18" charset="0"/>
            </a:endParaRPr>
          </a:p>
          <a:p>
            <a:endParaRPr lang="it-IT" sz="3200" dirty="0"/>
          </a:p>
        </p:txBody>
      </p:sp>
      <p:pic>
        <p:nvPicPr>
          <p:cNvPr id="5" name="Immagine 4">
            <a:extLst>
              <a:ext uri="{FF2B5EF4-FFF2-40B4-BE49-F238E27FC236}">
                <a16:creationId xmlns:a16="http://schemas.microsoft.com/office/drawing/2014/main" id="{2F00C119-4D38-48D2-92DD-47671EF46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768350"/>
            <a:ext cx="10528300" cy="4780803"/>
          </a:xfrm>
          <a:prstGeom prst="rect">
            <a:avLst/>
          </a:prstGeom>
        </p:spPr>
      </p:pic>
    </p:spTree>
    <p:extLst>
      <p:ext uri="{BB962C8B-B14F-4D97-AF65-F5344CB8AC3E}">
        <p14:creationId xmlns:p14="http://schemas.microsoft.com/office/powerpoint/2010/main" val="1916863218"/>
      </p:ext>
    </p:extLst>
  </p:cSld>
  <p:clrMapOvr>
    <a:masterClrMapping/>
  </p:clrMapOvr>
  <p:transition spd="slow" advClick="0" advTm="7000">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994F9B0-2C71-437D-9C51-8A6D9CC076DB}"/>
              </a:ext>
            </a:extLst>
          </p:cNvPr>
          <p:cNvSpPr txBox="1"/>
          <p:nvPr/>
        </p:nvSpPr>
        <p:spPr>
          <a:xfrm>
            <a:off x="1219200" y="2214282"/>
            <a:ext cx="9556376" cy="2376997"/>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L’elaborato della classe 2^della scuola Secondaria di I Grado di Spinete, raffigura sullo sfondo il muro delle emozioni che vengono colpite da un pugno: il bullismo. E’ chiaro e diretto il desiderio e il messaggio dei ragazzi: </a:t>
            </a:r>
            <a:r>
              <a:rPr lang="it-IT" sz="2800" b="1" i="1" dirty="0">
                <a:effectLst/>
                <a:latin typeface="Calibri" panose="020F0502020204030204" pitchFamily="34" charset="0"/>
                <a:ea typeface="Calibri" panose="020F0502020204030204" pitchFamily="34" charset="0"/>
                <a:cs typeface="Calibri" panose="020F0502020204030204" pitchFamily="34" charset="0"/>
              </a:rPr>
              <a:t>divieto di bullismo nella nostra scuola</a:t>
            </a:r>
            <a:r>
              <a:rPr lang="it-IT" sz="2800" b="1" dirty="0">
                <a:effectLst/>
                <a:latin typeface="Calibri" panose="020F0502020204030204" pitchFamily="34" charset="0"/>
                <a:ea typeface="Calibri" panose="020F0502020204030204" pitchFamily="34" charset="0"/>
                <a:cs typeface="Calibri" panose="020F0502020204030204" pitchFamily="34" charset="0"/>
              </a:rPr>
              <a:t>.</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542904"/>
      </p:ext>
    </p:extLst>
  </p:cSld>
  <p:clrMapOvr>
    <a:masterClrMapping/>
  </p:clrMapOvr>
  <p:transition spd="slow" advClick="0" advTm="7000">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D934E-513C-4244-84BE-FDA4CFF84EB7}"/>
              </a:ext>
            </a:extLst>
          </p:cNvPr>
          <p:cNvSpPr>
            <a:spLocks noGrp="1"/>
          </p:cNvSpPr>
          <p:nvPr>
            <p:ph type="title"/>
          </p:nvPr>
        </p:nvSpPr>
        <p:spPr>
          <a:xfrm>
            <a:off x="831850" y="905435"/>
            <a:ext cx="10515600" cy="4186517"/>
          </a:xfrm>
        </p:spPr>
        <p:txBody>
          <a:bodyPr/>
          <a:lstStyle/>
          <a:p>
            <a:endParaRPr lang="it-IT" dirty="0"/>
          </a:p>
        </p:txBody>
      </p:sp>
      <p:sp>
        <p:nvSpPr>
          <p:cNvPr id="3" name="Segnaposto testo 2">
            <a:extLst>
              <a:ext uri="{FF2B5EF4-FFF2-40B4-BE49-F238E27FC236}">
                <a16:creationId xmlns:a16="http://schemas.microsoft.com/office/drawing/2014/main" id="{9D65C89F-AC05-4AFB-B127-E5B6D793174A}"/>
              </a:ext>
            </a:extLst>
          </p:cNvPr>
          <p:cNvSpPr>
            <a:spLocks noGrp="1"/>
          </p:cNvSpPr>
          <p:nvPr>
            <p:ph type="body" idx="1"/>
          </p:nvPr>
        </p:nvSpPr>
        <p:spPr>
          <a:xfrm>
            <a:off x="831850" y="5486325"/>
            <a:ext cx="10515600" cy="603326"/>
          </a:xfrm>
        </p:spPr>
        <p:txBody>
          <a:bodyPr>
            <a:normAutofit fontScale="92500" lnSpcReduction="10000"/>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2 - Scuola Secondaria di I Grado - Spinete</a:t>
            </a:r>
            <a:endParaRPr lang="it-IT" sz="3200" b="1" dirty="0">
              <a:effectLst/>
              <a:latin typeface="Times New Roman" panose="02020603050405020304" pitchFamily="18" charset="0"/>
              <a:ea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7E060CC8-D212-482B-ACAB-BC269E19E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1" y="768351"/>
            <a:ext cx="10528300" cy="4580889"/>
          </a:xfrm>
          <a:prstGeom prst="rect">
            <a:avLst/>
          </a:prstGeom>
        </p:spPr>
      </p:pic>
    </p:spTree>
    <p:extLst>
      <p:ext uri="{BB962C8B-B14F-4D97-AF65-F5344CB8AC3E}">
        <p14:creationId xmlns:p14="http://schemas.microsoft.com/office/powerpoint/2010/main" val="2622697090"/>
      </p:ext>
    </p:extLst>
  </p:cSld>
  <p:clrMapOvr>
    <a:masterClrMapping/>
  </p:clrMapOvr>
  <p:transition spd="slow" advClick="0" advTm="7000">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0A305B6-00D8-43BA-AD45-1441B41185D3}"/>
              </a:ext>
            </a:extLst>
          </p:cNvPr>
          <p:cNvSpPr txBox="1"/>
          <p:nvPr/>
        </p:nvSpPr>
        <p:spPr>
          <a:xfrm>
            <a:off x="1192305" y="1344706"/>
            <a:ext cx="9941859" cy="4221092"/>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Il logo proposto dalla classe 4^ sez. C della scuola Primaria di Bojano, è rappresentato da un disegno e da uno slogan che vogliono esprimere, con forza, l’importante azione che può svolgere la scuola nel contrastare il bullismo e il cyberbullismo. Le quattro mani unite raffigurano la forza dell’unione, del </a:t>
            </a:r>
            <a:r>
              <a:rPr lang="it-IT" sz="2800" b="1" dirty="0">
                <a:effectLst/>
                <a:latin typeface="Calibri" panose="020F0502020204030204" pitchFamily="34" charset="0"/>
                <a:ea typeface="Calibri" panose="020F0502020204030204" pitchFamily="34" charset="0"/>
                <a:cs typeface="Calibri" panose="020F0502020204030204" pitchFamily="34" charset="0"/>
              </a:rPr>
              <a:t>“</a:t>
            </a:r>
            <a:r>
              <a:rPr lang="it-IT" sz="2800" b="1" i="1" dirty="0">
                <a:effectLst/>
                <a:latin typeface="Calibri" panose="020F0502020204030204" pitchFamily="34" charset="0"/>
                <a:ea typeface="Calibri" panose="020F0502020204030204" pitchFamily="34" charset="0"/>
                <a:cs typeface="Calibri" panose="020F0502020204030204" pitchFamily="34" charset="0"/>
              </a:rPr>
              <a:t>fare squadra</a:t>
            </a:r>
            <a:r>
              <a:rPr lang="it-IT" sz="2800" b="1" dirty="0">
                <a:effectLst/>
                <a:latin typeface="Calibri" panose="020F0502020204030204" pitchFamily="34" charset="0"/>
                <a:ea typeface="Calibri" panose="020F0502020204030204" pitchFamily="34" charset="0"/>
                <a:cs typeface="Calibri" panose="020F0502020204030204" pitchFamily="34" charset="0"/>
              </a:rPr>
              <a:t>” </a:t>
            </a:r>
            <a:r>
              <a:rPr lang="it-IT" sz="2800" dirty="0">
                <a:effectLst/>
                <a:latin typeface="Calibri" panose="020F0502020204030204" pitchFamily="34" charset="0"/>
                <a:ea typeface="Calibri" panose="020F0502020204030204" pitchFamily="34" charset="0"/>
                <a:cs typeface="Calibri" panose="020F0502020204030204" pitchFamily="34" charset="0"/>
              </a:rPr>
              <a:t>per denunciare gli atti di bullismo. Lo slogan ha lo scopo di scuotere e di spingere le vittime ad aprirsi, perché quando più persone sono unite nel perseguire lo stesso obiettivo, tanto è più facile raggiungerlo.</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338496"/>
      </p:ext>
    </p:extLst>
  </p:cSld>
  <p:clrMapOvr>
    <a:masterClrMapping/>
  </p:clrMapOvr>
  <p:transition spd="slow" advClick="0" advTm="7000">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99A773-0C1D-41C1-944E-C4945FEC1A2D}"/>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772FDC19-A15A-4B5C-96F6-B03BED2785FC}"/>
              </a:ext>
            </a:extLst>
          </p:cNvPr>
          <p:cNvSpPr>
            <a:spLocks noGrp="1"/>
          </p:cNvSpPr>
          <p:nvPr>
            <p:ph type="body" idx="1"/>
          </p:nvPr>
        </p:nvSpPr>
        <p:spPr>
          <a:xfrm>
            <a:off x="831850" y="5432613"/>
            <a:ext cx="10515600" cy="657038"/>
          </a:xfrm>
        </p:spPr>
        <p:txBody>
          <a:bodyPr>
            <a:norm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4^ sez. C - Scuola Primaria di Bojano</a:t>
            </a:r>
            <a:endParaRPr lang="it-IT" sz="3200" b="1" dirty="0">
              <a:effectLst/>
              <a:latin typeface="Times New Roman" panose="02020603050405020304" pitchFamily="18" charset="0"/>
              <a:ea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9254A5D5-2B56-45E8-A3C0-5DC04B95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768350"/>
            <a:ext cx="10568639" cy="4664262"/>
          </a:xfrm>
          <a:prstGeom prst="rect">
            <a:avLst/>
          </a:prstGeom>
        </p:spPr>
      </p:pic>
    </p:spTree>
    <p:extLst>
      <p:ext uri="{BB962C8B-B14F-4D97-AF65-F5344CB8AC3E}">
        <p14:creationId xmlns:p14="http://schemas.microsoft.com/office/powerpoint/2010/main" val="1508426340"/>
      </p:ext>
    </p:extLst>
  </p:cSld>
  <p:clrMapOvr>
    <a:masterClrMapping/>
  </p:clrMapOvr>
  <p:transition spd="slow" advClick="0" advTm="7000">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C8EAAF9-B730-4C52-A593-B13C5FA9E504}"/>
              </a:ext>
            </a:extLst>
          </p:cNvPr>
          <p:cNvSpPr txBox="1"/>
          <p:nvPr/>
        </p:nvSpPr>
        <p:spPr>
          <a:xfrm>
            <a:off x="1210234" y="1703294"/>
            <a:ext cx="9816353" cy="3299045"/>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L’elaborato della classe 3^ della scuola Primaria di </a:t>
            </a:r>
            <a:r>
              <a:rPr lang="it-IT" sz="2800" dirty="0">
                <a:latin typeface="Calibri" panose="020F0502020204030204" pitchFamily="34" charset="0"/>
                <a:ea typeface="Calibri" panose="020F0502020204030204" pitchFamily="34" charset="0"/>
                <a:cs typeface="Calibri" panose="020F0502020204030204" pitchFamily="34" charset="0"/>
              </a:rPr>
              <a:t>Monteverde</a:t>
            </a:r>
            <a:r>
              <a:rPr lang="it-IT" sz="2800" dirty="0">
                <a:effectLst/>
                <a:latin typeface="Calibri" panose="020F0502020204030204" pitchFamily="34" charset="0"/>
                <a:ea typeface="Calibri" panose="020F0502020204030204" pitchFamily="34" charset="0"/>
                <a:cs typeface="Calibri" panose="020F0502020204030204" pitchFamily="34" charset="0"/>
              </a:rPr>
              <a:t>, presenta in modo semplice e diretto una tipica situazione di bullismo: una bambina viene offesa dai compagni e soffre silenziosamente, sentendosi sola ed emarginata. Il logo evidenzia l’immediatezza e la lucidità con cui i bambini percepiscono l’ingiustizia di episodi di tal genere e ribadisce la necessità di combattere adeguatamente il fenomeno.</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475125"/>
      </p:ext>
    </p:extLst>
  </p:cSld>
  <p:clrMapOvr>
    <a:masterClrMapping/>
  </p:clrMapOvr>
  <p:transition spd="slow" advClick="0" advTm="7000">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13C34D-DA0B-47F4-9F17-8D4956EFAC99}"/>
              </a:ext>
            </a:extLst>
          </p:cNvPr>
          <p:cNvSpPr>
            <a:spLocks noGrp="1"/>
          </p:cNvSpPr>
          <p:nvPr>
            <p:ph type="title"/>
          </p:nvPr>
        </p:nvSpPr>
        <p:spPr>
          <a:xfrm>
            <a:off x="831850" y="1709738"/>
            <a:ext cx="10515600" cy="3672168"/>
          </a:xfrm>
        </p:spPr>
        <p:txBody>
          <a:bodyPr/>
          <a:lstStyle/>
          <a:p>
            <a:endParaRPr lang="it-IT" dirty="0"/>
          </a:p>
        </p:txBody>
      </p:sp>
      <p:sp>
        <p:nvSpPr>
          <p:cNvPr id="3" name="Segnaposto testo 2">
            <a:extLst>
              <a:ext uri="{FF2B5EF4-FFF2-40B4-BE49-F238E27FC236}">
                <a16:creationId xmlns:a16="http://schemas.microsoft.com/office/drawing/2014/main" id="{991D2E67-7B05-4888-A356-46584B2CDCF3}"/>
              </a:ext>
            </a:extLst>
          </p:cNvPr>
          <p:cNvSpPr>
            <a:spLocks noGrp="1"/>
          </p:cNvSpPr>
          <p:nvPr>
            <p:ph type="body" idx="1"/>
          </p:nvPr>
        </p:nvSpPr>
        <p:spPr>
          <a:xfrm>
            <a:off x="831850" y="5635719"/>
            <a:ext cx="10515600" cy="453931"/>
          </a:xfrm>
        </p:spPr>
        <p:txBody>
          <a:bodyPr>
            <a:no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3^  - Scuola Primaria di </a:t>
            </a:r>
            <a:r>
              <a:rPr lang="it-IT"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Monteverde</a:t>
            </a:r>
            <a:endParaRPr lang="it-IT" sz="3200" b="1" dirty="0"/>
          </a:p>
        </p:txBody>
      </p:sp>
      <p:pic>
        <p:nvPicPr>
          <p:cNvPr id="5" name="Immagine 4">
            <a:extLst>
              <a:ext uri="{FF2B5EF4-FFF2-40B4-BE49-F238E27FC236}">
                <a16:creationId xmlns:a16="http://schemas.microsoft.com/office/drawing/2014/main" id="{1BF024AC-87E5-4187-AED6-3BFE41052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768349"/>
            <a:ext cx="10528300" cy="4735979"/>
          </a:xfrm>
          <a:prstGeom prst="rect">
            <a:avLst/>
          </a:prstGeom>
        </p:spPr>
      </p:pic>
    </p:spTree>
    <p:extLst>
      <p:ext uri="{BB962C8B-B14F-4D97-AF65-F5344CB8AC3E}">
        <p14:creationId xmlns:p14="http://schemas.microsoft.com/office/powerpoint/2010/main" val="1924830765"/>
      </p:ext>
    </p:extLst>
  </p:cSld>
  <p:clrMapOvr>
    <a:masterClrMapping/>
  </p:clrMapOvr>
  <p:transition spd="slow" advClick="0" advTm="7000">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13D79C3-13F5-4549-90EF-C5362E56FF28}"/>
              </a:ext>
            </a:extLst>
          </p:cNvPr>
          <p:cNvSpPr txBox="1"/>
          <p:nvPr/>
        </p:nvSpPr>
        <p:spPr>
          <a:xfrm>
            <a:off x="1111625" y="1523999"/>
            <a:ext cx="9628094" cy="3760068"/>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Gli alunni della classe 4^sez. B della scuola Primaria di Bojano, hanno voluto evidenziare la sofferenza, la solitudine e il senso di inadeguatezza in cui versa il soggetto bullizzato. Un’alunna viene additata e derisa dai compagni e si mostra incapace di reagire, impotente di fronte all’episodio di cui è vittima. Lo slogan </a:t>
            </a:r>
            <a:r>
              <a:rPr lang="it-IT" sz="2800" b="1" dirty="0">
                <a:effectLst/>
                <a:latin typeface="Calibri" panose="020F0502020204030204" pitchFamily="34" charset="0"/>
                <a:ea typeface="Calibri" panose="020F0502020204030204" pitchFamily="34" charset="0"/>
                <a:cs typeface="Calibri" panose="020F0502020204030204" pitchFamily="34" charset="0"/>
              </a:rPr>
              <a:t>“</a:t>
            </a:r>
            <a:r>
              <a:rPr lang="it-IT" sz="2800" b="1" i="1" dirty="0">
                <a:effectLst/>
                <a:latin typeface="Calibri" panose="020F0502020204030204" pitchFamily="34" charset="0"/>
                <a:ea typeface="Calibri" panose="020F0502020204030204" pitchFamily="34" charset="0"/>
                <a:cs typeface="Calibri" panose="020F0502020204030204" pitchFamily="34" charset="0"/>
              </a:rPr>
              <a:t>Mai + bullismo a scuola”</a:t>
            </a:r>
            <a:r>
              <a:rPr lang="it-IT" sz="2800" b="1" dirty="0">
                <a:effectLst/>
                <a:latin typeface="Calibri" panose="020F0502020204030204" pitchFamily="34" charset="0"/>
                <a:ea typeface="Calibri" panose="020F0502020204030204" pitchFamily="34" charset="0"/>
                <a:cs typeface="Calibri" panose="020F0502020204030204" pitchFamily="34" charset="0"/>
              </a:rPr>
              <a:t> </a:t>
            </a:r>
            <a:r>
              <a:rPr lang="it-IT" sz="2800" dirty="0">
                <a:effectLst/>
                <a:latin typeface="Calibri" panose="020F0502020204030204" pitchFamily="34" charset="0"/>
                <a:ea typeface="Calibri" panose="020F0502020204030204" pitchFamily="34" charset="0"/>
                <a:cs typeface="Calibri" panose="020F0502020204030204" pitchFamily="34" charset="0"/>
              </a:rPr>
              <a:t>vuole essere un invito propositivo e fiducioso nonché un messaggio di speranza </a:t>
            </a:r>
            <a:r>
              <a:rPr lang="it-IT" sz="2800" dirty="0" err="1">
                <a:effectLst/>
                <a:latin typeface="Calibri" panose="020F0502020204030204" pitchFamily="34" charset="0"/>
                <a:ea typeface="Calibri" panose="020F0502020204030204" pitchFamily="34" charset="0"/>
                <a:cs typeface="Calibri" panose="020F0502020204030204" pitchFamily="34" charset="0"/>
              </a:rPr>
              <a:t>affinchè</a:t>
            </a:r>
            <a:r>
              <a:rPr lang="it-IT" sz="2800" dirty="0">
                <a:effectLst/>
                <a:latin typeface="Calibri" panose="020F0502020204030204" pitchFamily="34" charset="0"/>
                <a:ea typeface="Calibri" panose="020F0502020204030204" pitchFamily="34" charset="0"/>
                <a:cs typeface="Calibri" panose="020F0502020204030204" pitchFamily="34" charset="0"/>
              </a:rPr>
              <a:t> la scuola si attivi per arginare e contenere la diffusione del bullismo e cyberbullismo.</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5808665"/>
      </p:ext>
    </p:extLst>
  </p:cSld>
  <p:clrMapOvr>
    <a:masterClrMapping/>
  </p:clrMapOvr>
  <p:transition spd="slow" advClick="0" advTm="7000">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43EFF-12DB-400D-991B-0A9569C8FF03}"/>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7EB2CDAA-85C4-4577-9A96-B250657B4008}"/>
              </a:ext>
            </a:extLst>
          </p:cNvPr>
          <p:cNvSpPr>
            <a:spLocks noGrp="1"/>
          </p:cNvSpPr>
          <p:nvPr>
            <p:ph type="body" idx="1"/>
          </p:nvPr>
        </p:nvSpPr>
        <p:spPr>
          <a:xfrm>
            <a:off x="831850" y="5372100"/>
            <a:ext cx="10515600" cy="717550"/>
          </a:xfrm>
        </p:spPr>
        <p:txBody>
          <a:bodyPr>
            <a:normAutofit/>
          </a:bodyPr>
          <a:lstStyle/>
          <a:p>
            <a:r>
              <a:rPr lang="it-IT" sz="35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4^ sez. B - Scuola Primaria di Bojano</a:t>
            </a:r>
            <a:endParaRPr lang="it-IT" sz="3500" b="1" dirty="0">
              <a:effectLst/>
              <a:latin typeface="Times New Roman" panose="02020603050405020304" pitchFamily="18" charset="0"/>
              <a:ea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2BAABCB2-C5D4-4221-A583-5BA2B7F54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822960"/>
            <a:ext cx="10515600" cy="4366260"/>
          </a:xfrm>
          <a:prstGeom prst="rect">
            <a:avLst/>
          </a:prstGeom>
        </p:spPr>
      </p:pic>
    </p:spTree>
    <p:extLst>
      <p:ext uri="{BB962C8B-B14F-4D97-AF65-F5344CB8AC3E}">
        <p14:creationId xmlns:p14="http://schemas.microsoft.com/office/powerpoint/2010/main" val="3043478908"/>
      </p:ext>
    </p:extLst>
  </p:cSld>
  <p:clrMapOvr>
    <a:masterClrMapping/>
  </p:clrMapOvr>
  <p:transition spd="slow" advClick="0" advTm="700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64A0B91-3A9F-42A8-AB95-35A9EED9DDE1}"/>
              </a:ext>
            </a:extLst>
          </p:cNvPr>
          <p:cNvSpPr txBox="1"/>
          <p:nvPr/>
        </p:nvSpPr>
        <p:spPr>
          <a:xfrm>
            <a:off x="932329" y="1595718"/>
            <a:ext cx="10300447" cy="3760068"/>
          </a:xfrm>
          <a:prstGeom prst="rect">
            <a:avLst/>
          </a:prstGeom>
          <a:noFill/>
        </p:spPr>
        <p:txBody>
          <a:bodyPr wrap="square">
            <a:spAutoFit/>
          </a:bodyPr>
          <a:lstStyle/>
          <a:p>
            <a:pPr algn="just">
              <a:lnSpc>
                <a:spcPct val="107000"/>
              </a:lnSpc>
              <a:spcBef>
                <a:spcPts val="1200"/>
              </a:spcBef>
            </a:pPr>
            <a:r>
              <a:rPr lang="it-IT" sz="28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 logo della classe 3^sez. A della scuola Secondaria I Grado di Spinete, è stato realizzato con l’app </a:t>
            </a:r>
            <a:r>
              <a:rPr lang="it-IT" sz="2800" kern="1800" spc="3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Ibis Paint X. Gli alunni hanno rappresentato un bullo che deride il compagno. Queste forme di prepotenze e violenze verbali e/o fisiche, alcune volte sono considerate dai ragazzi </a:t>
            </a:r>
            <a:r>
              <a:rPr lang="it-IT" sz="2800" i="1" kern="1800" spc="3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“scherzi”, </a:t>
            </a:r>
            <a:r>
              <a:rPr lang="it-IT" sz="2800" kern="1800" spc="3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 spesso diventano croniche, ripetitive </a:t>
            </a:r>
            <a:r>
              <a:rPr lang="it-IT" sz="2800" kern="1800" spc="3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a:t>
            </a:r>
            <a:r>
              <a:rPr lang="it-IT" sz="2800" kern="1800" spc="3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insopportabili per chi le riceve. L’elaborato ci invita a riflettere e chiede alla scuola di non sottovalutare questi atteggiamenti ed intervenire prontamente per prevenirli e arginarli.</a:t>
            </a:r>
            <a:endParaRPr lang="it-IT" sz="28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087212"/>
      </p:ext>
    </p:extLst>
  </p:cSld>
  <p:clrMapOvr>
    <a:masterClrMapping/>
  </p:clrMapOvr>
  <p:transition spd="slow" advClick="0" advTm="700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BAF278-D21E-4287-A74E-050166A58725}"/>
              </a:ext>
            </a:extLst>
          </p:cNvPr>
          <p:cNvSpPr>
            <a:spLocks noGrp="1"/>
          </p:cNvSpPr>
          <p:nvPr>
            <p:ph type="title"/>
          </p:nvPr>
        </p:nvSpPr>
        <p:spPr>
          <a:xfrm>
            <a:off x="831850" y="1709738"/>
            <a:ext cx="10515600" cy="3516686"/>
          </a:xfrm>
        </p:spPr>
        <p:txBody>
          <a:bodyPr/>
          <a:lstStyle/>
          <a:p>
            <a:endParaRPr lang="it-IT" dirty="0"/>
          </a:p>
        </p:txBody>
      </p:sp>
      <p:sp>
        <p:nvSpPr>
          <p:cNvPr id="3" name="Segnaposto testo 2">
            <a:extLst>
              <a:ext uri="{FF2B5EF4-FFF2-40B4-BE49-F238E27FC236}">
                <a16:creationId xmlns:a16="http://schemas.microsoft.com/office/drawing/2014/main" id="{42D2A077-6AEC-42EE-899F-FB52CCE05547}"/>
              </a:ext>
            </a:extLst>
          </p:cNvPr>
          <p:cNvSpPr>
            <a:spLocks noGrp="1"/>
          </p:cNvSpPr>
          <p:nvPr>
            <p:ph type="body" idx="1"/>
          </p:nvPr>
        </p:nvSpPr>
        <p:spPr>
          <a:xfrm>
            <a:off x="831850" y="5611906"/>
            <a:ext cx="10515600" cy="1109102"/>
          </a:xfrm>
        </p:spPr>
        <p:txBody>
          <a:bodyPr>
            <a:noAutofit/>
          </a:bodyPr>
          <a:lstStyle/>
          <a:p>
            <a:r>
              <a:rPr lang="it-IT" sz="3200" b="1" dirty="0">
                <a:solidFill>
                  <a:srgbClr val="FF0000"/>
                </a:solidFill>
              </a:rPr>
              <a:t>LOGO VINCITORE</a:t>
            </a:r>
            <a:r>
              <a:rPr lang="it-IT" sz="2800" b="1" dirty="0">
                <a:solidFill>
                  <a:srgbClr val="FF0000"/>
                </a:solidFill>
              </a:rPr>
              <a:t>- Classe 5^ Scuola Primaria di Monteverde</a:t>
            </a:r>
          </a:p>
        </p:txBody>
      </p:sp>
      <p:pic>
        <p:nvPicPr>
          <p:cNvPr id="5" name="Immagine 4">
            <a:extLst>
              <a:ext uri="{FF2B5EF4-FFF2-40B4-BE49-F238E27FC236}">
                <a16:creationId xmlns:a16="http://schemas.microsoft.com/office/drawing/2014/main" id="{A5536331-449C-4116-96A8-A3F85D150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71" y="627528"/>
            <a:ext cx="11026588" cy="4873679"/>
          </a:xfrm>
          <a:prstGeom prst="rect">
            <a:avLst/>
          </a:prstGeom>
        </p:spPr>
      </p:pic>
    </p:spTree>
    <p:extLst>
      <p:ext uri="{BB962C8B-B14F-4D97-AF65-F5344CB8AC3E}">
        <p14:creationId xmlns:p14="http://schemas.microsoft.com/office/powerpoint/2010/main" val="4019139426"/>
      </p:ext>
    </p:extLst>
  </p:cSld>
  <p:clrMapOvr>
    <a:masterClrMapping/>
  </p:clrMapOvr>
  <p:transition spd="slow" advClick="0" advTm="7000">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56BCD-153B-44FA-8E70-C3225675065B}"/>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D6881A8A-F1BD-43C6-AF67-39BF0C9334B3}"/>
              </a:ext>
            </a:extLst>
          </p:cNvPr>
          <p:cNvSpPr>
            <a:spLocks noGrp="1"/>
          </p:cNvSpPr>
          <p:nvPr>
            <p:ph type="body" idx="1"/>
          </p:nvPr>
        </p:nvSpPr>
        <p:spPr>
          <a:xfrm>
            <a:off x="831850" y="5701553"/>
            <a:ext cx="10515600" cy="946152"/>
          </a:xfrm>
        </p:spPr>
        <p:txBody>
          <a:bodyPr>
            <a:noAutofit/>
          </a:bodyPr>
          <a:lstStyle/>
          <a:p>
            <a:r>
              <a:rPr lang="it-IT" sz="28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3^ sez. A - Scuola Secondaria di I Grado- Spinete</a:t>
            </a:r>
            <a:endParaRPr lang="it-IT" sz="2800" b="1" dirty="0"/>
          </a:p>
        </p:txBody>
      </p:sp>
      <p:pic>
        <p:nvPicPr>
          <p:cNvPr id="5" name="Immagine 4">
            <a:extLst>
              <a:ext uri="{FF2B5EF4-FFF2-40B4-BE49-F238E27FC236}">
                <a16:creationId xmlns:a16="http://schemas.microsoft.com/office/drawing/2014/main" id="{9F099A57-FCC9-42D7-886D-C6FFED8F5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815340"/>
            <a:ext cx="10502900" cy="4581413"/>
          </a:xfrm>
          <a:prstGeom prst="rect">
            <a:avLst/>
          </a:prstGeom>
        </p:spPr>
      </p:pic>
    </p:spTree>
    <p:extLst>
      <p:ext uri="{BB962C8B-B14F-4D97-AF65-F5344CB8AC3E}">
        <p14:creationId xmlns:p14="http://schemas.microsoft.com/office/powerpoint/2010/main" val="3061333974"/>
      </p:ext>
    </p:extLst>
  </p:cSld>
  <p:clrMapOvr>
    <a:masterClrMapping/>
  </p:clrMapOvr>
  <p:transition spd="slow" advClick="0" advTm="7000">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9104F1B-EF0E-4C57-9D9C-E6B004CC0F94}"/>
              </a:ext>
            </a:extLst>
          </p:cNvPr>
          <p:cNvSpPr txBox="1"/>
          <p:nvPr/>
        </p:nvSpPr>
        <p:spPr>
          <a:xfrm>
            <a:off x="1461247" y="2077155"/>
            <a:ext cx="9681882" cy="2703689"/>
          </a:xfrm>
          <a:prstGeom prst="rect">
            <a:avLst/>
          </a:prstGeom>
          <a:noFill/>
        </p:spPr>
        <p:txBody>
          <a:bodyPr wrap="square">
            <a:spAutoFit/>
          </a:bodyPr>
          <a:lstStyle/>
          <a:p>
            <a:pPr>
              <a:lnSpc>
                <a:spcPct val="107000"/>
              </a:lnSpc>
              <a:spcBef>
                <a:spcPts val="1200"/>
              </a:spcBef>
            </a:pPr>
            <a:r>
              <a:rPr lang="it-IT" sz="3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Gli alunni della classe 2^ sez. A della scuola Primaria di Bojano, con il loro elaborato, in modo molto semplice e incisivo, hanno voluto esprimere la loro tristezza nei confronti del bullismo e il loro perentorio </a:t>
            </a:r>
            <a:r>
              <a:rPr lang="it-IT" sz="3200" b="1" kern="0"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NO</a:t>
            </a:r>
            <a:r>
              <a:rPr lang="it-IT" sz="3200" kern="0" dirty="0">
                <a:solidFill>
                  <a:schemeClr val="tx1">
                    <a:lumMod val="95000"/>
                    <a:lumOff val="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3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questo fenomeno.</a:t>
            </a:r>
            <a:endParaRPr lang="it-IT" sz="32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239311"/>
      </p:ext>
    </p:extLst>
  </p:cSld>
  <p:clrMapOvr>
    <a:masterClrMapping/>
  </p:clrMapOvr>
  <p:transition spd="slow" advClick="0" advTm="7000">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3FC240-048C-4BCA-A2CF-51D20EC7899B}"/>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7F58EC77-E5BB-401F-A16D-DFB4496F5B22}"/>
              </a:ext>
            </a:extLst>
          </p:cNvPr>
          <p:cNvSpPr>
            <a:spLocks noGrp="1"/>
          </p:cNvSpPr>
          <p:nvPr>
            <p:ph type="body" idx="1"/>
          </p:nvPr>
        </p:nvSpPr>
        <p:spPr>
          <a:xfrm>
            <a:off x="831850" y="5576047"/>
            <a:ext cx="10515600" cy="649493"/>
          </a:xfrm>
        </p:spPr>
        <p:txBody>
          <a:bodyPr>
            <a:normAutofit lnSpcReduction="10000"/>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2^ sez. A -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99485508-EBEC-4F84-817E-B7EF682EA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876300"/>
            <a:ext cx="10515600" cy="4547346"/>
          </a:xfrm>
          <a:prstGeom prst="rect">
            <a:avLst/>
          </a:prstGeom>
        </p:spPr>
      </p:pic>
    </p:spTree>
    <p:extLst>
      <p:ext uri="{BB962C8B-B14F-4D97-AF65-F5344CB8AC3E}">
        <p14:creationId xmlns:p14="http://schemas.microsoft.com/office/powerpoint/2010/main" val="2582234835"/>
      </p:ext>
    </p:extLst>
  </p:cSld>
  <p:clrMapOvr>
    <a:masterClrMapping/>
  </p:clrMapOvr>
  <p:transition spd="slow" advClick="0" advTm="7000">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F606EFD-CB62-4362-8798-776304F24876}"/>
              </a:ext>
            </a:extLst>
          </p:cNvPr>
          <p:cNvSpPr txBox="1"/>
          <p:nvPr/>
        </p:nvSpPr>
        <p:spPr>
          <a:xfrm>
            <a:off x="1004047" y="1907801"/>
            <a:ext cx="10183906" cy="3299045"/>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Il logo della classe 2^sez. C , della scuola Primaria di Bojano, è </a:t>
            </a:r>
            <a:r>
              <a:rPr lang="it-IT" sz="2800" dirty="0">
                <a:latin typeface="Calibri" panose="020F0502020204030204" pitchFamily="34" charset="0"/>
                <a:ea typeface="Calibri" panose="020F0502020204030204" pitchFamily="34" charset="0"/>
                <a:cs typeface="Calibri" panose="020F0502020204030204" pitchFamily="34" charset="0"/>
              </a:rPr>
              <a:t>il risultato</a:t>
            </a:r>
            <a:r>
              <a:rPr lang="it-IT" sz="2800" dirty="0">
                <a:effectLst/>
                <a:latin typeface="Calibri" panose="020F0502020204030204" pitchFamily="34" charset="0"/>
                <a:ea typeface="Calibri" panose="020F0502020204030204" pitchFamily="34" charset="0"/>
                <a:cs typeface="Calibri" panose="020F0502020204030204" pitchFamily="34" charset="0"/>
              </a:rPr>
              <a:t> delle varie immagini prodotte dagli alunni e messe insieme, come in un puzzle, per dire No al bullismo. E’ un messaggio semplice e chiaro che rifiuta ogni forma di violenza fisica o psicologica. Da qui il proponimento di </a:t>
            </a:r>
            <a:r>
              <a:rPr lang="it-IT" sz="2800" b="1" dirty="0">
                <a:effectLst/>
                <a:latin typeface="Calibri" panose="020F0502020204030204" pitchFamily="34" charset="0"/>
                <a:ea typeface="Calibri" panose="020F0502020204030204" pitchFamily="34" charset="0"/>
                <a:cs typeface="Calibri" panose="020F0502020204030204" pitchFamily="34" charset="0"/>
              </a:rPr>
              <a:t>“</a:t>
            </a:r>
            <a:r>
              <a:rPr lang="it-IT" sz="2800" b="1" i="1" dirty="0">
                <a:effectLst/>
                <a:latin typeface="Calibri" panose="020F0502020204030204" pitchFamily="34" charset="0"/>
                <a:ea typeface="Calibri" panose="020F0502020204030204" pitchFamily="34" charset="0"/>
                <a:cs typeface="Calibri" panose="020F0502020204030204" pitchFamily="34" charset="0"/>
              </a:rPr>
              <a:t>Staccare la spina ai bulli</a:t>
            </a:r>
            <a:r>
              <a:rPr lang="it-IT" sz="2800" b="1" dirty="0">
                <a:effectLst/>
                <a:latin typeface="Calibri" panose="020F0502020204030204" pitchFamily="34" charset="0"/>
                <a:ea typeface="Calibri" panose="020F0502020204030204" pitchFamily="34" charset="0"/>
                <a:cs typeface="Calibri" panose="020F0502020204030204" pitchFamily="34" charset="0"/>
              </a:rPr>
              <a:t>” </a:t>
            </a:r>
            <a:r>
              <a:rPr lang="it-IT" sz="2800" dirty="0">
                <a:effectLst/>
                <a:latin typeface="Calibri" panose="020F0502020204030204" pitchFamily="34" charset="0"/>
                <a:ea typeface="Calibri" panose="020F0502020204030204" pitchFamily="34" charset="0"/>
                <a:cs typeface="Calibri" panose="020F0502020204030204" pitchFamily="34" charset="0"/>
              </a:rPr>
              <a:t>stando vicini alle vittime e prendendo le distanze dai comportamenti sbagliati e violenti dei bulli.</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3879493"/>
      </p:ext>
    </p:extLst>
  </p:cSld>
  <p:clrMapOvr>
    <a:masterClrMapping/>
  </p:clrMapOvr>
  <p:transition spd="slow" advClick="0" advTm="7000">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AECCDA-3A52-4263-88CA-EEF39AB033BB}"/>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057219AD-5C14-45D3-9DD3-50879EBEC83C}"/>
              </a:ext>
            </a:extLst>
          </p:cNvPr>
          <p:cNvSpPr>
            <a:spLocks noGrp="1"/>
          </p:cNvSpPr>
          <p:nvPr>
            <p:ph type="body" idx="1"/>
          </p:nvPr>
        </p:nvSpPr>
        <p:spPr>
          <a:xfrm>
            <a:off x="831850" y="5602941"/>
            <a:ext cx="10515600" cy="663842"/>
          </a:xfrm>
        </p:spPr>
        <p:txBody>
          <a:bodyPr>
            <a:norm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2^ sez. C -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E7FCFDAC-4934-4A6C-A218-B1EC5098C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891540"/>
            <a:ext cx="10515600" cy="4514177"/>
          </a:xfrm>
          <a:prstGeom prst="rect">
            <a:avLst/>
          </a:prstGeom>
        </p:spPr>
      </p:pic>
    </p:spTree>
    <p:extLst>
      <p:ext uri="{BB962C8B-B14F-4D97-AF65-F5344CB8AC3E}">
        <p14:creationId xmlns:p14="http://schemas.microsoft.com/office/powerpoint/2010/main" val="2463716787"/>
      </p:ext>
    </p:extLst>
  </p:cSld>
  <p:clrMapOvr>
    <a:masterClrMapping/>
  </p:clrMapOvr>
  <p:transition spd="slow" advClick="0" advTm="7000">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B906286-CE29-45CF-9378-8168A91EB995}"/>
              </a:ext>
            </a:extLst>
          </p:cNvPr>
          <p:cNvSpPr txBox="1"/>
          <p:nvPr/>
        </p:nvSpPr>
        <p:spPr>
          <a:xfrm>
            <a:off x="792480" y="1577340"/>
            <a:ext cx="10546080" cy="3906640"/>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L’elaborato della classe 4^ sez. D, della scuola Primaria di Bojano, rappresenta due compagni che congiungono le loro mani formando un tutt’uno con la scuola che, con il suo operato, rende più solida la loro amicizia, rinforza i legami e la coesione e argina lo svilupparsi di atteggiamenti </a:t>
            </a:r>
            <a:r>
              <a:rPr lang="it-IT" sz="2800" b="1" i="1" dirty="0">
                <a:latin typeface="Calibri" panose="020F0502020204030204" pitchFamily="34" charset="0"/>
                <a:ea typeface="Calibri" panose="020F0502020204030204" pitchFamily="34" charset="0"/>
                <a:cs typeface="Calibri" panose="020F0502020204030204" pitchFamily="34" charset="0"/>
              </a:rPr>
              <a:t>da bulli</a:t>
            </a:r>
            <a:r>
              <a:rPr lang="it-IT" sz="2800" dirty="0">
                <a:effectLst/>
                <a:latin typeface="Calibri" panose="020F0502020204030204" pitchFamily="34" charset="0"/>
                <a:ea typeface="Calibri" panose="020F0502020204030204" pitchFamily="34" charset="0"/>
                <a:cs typeface="Calibri" panose="020F0502020204030204" pitchFamily="34" charset="0"/>
              </a:rPr>
              <a:t>. Il logo mette in risalto la doppia valenza della scuola, che è accogliente e aperta a tutti, anche ai bulli, che è vicina a chi subisce, previene e, all’occorrenza, corregge l’insorgere di comportamenti configurabili come bullismo e cyberbullismo.</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6299258"/>
      </p:ext>
    </p:extLst>
  </p:cSld>
  <p:clrMapOvr>
    <a:masterClrMapping/>
  </p:clrMapOvr>
  <p:transition spd="slow" advClick="0" advTm="7000">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7D8897-50F8-4C3F-8EC4-30304EB4E8AA}"/>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54AE9C54-8A39-4D01-B945-B37927D5C6B9}"/>
              </a:ext>
            </a:extLst>
          </p:cNvPr>
          <p:cNvSpPr>
            <a:spLocks noGrp="1"/>
          </p:cNvSpPr>
          <p:nvPr>
            <p:ph type="body" idx="1"/>
          </p:nvPr>
        </p:nvSpPr>
        <p:spPr>
          <a:xfrm>
            <a:off x="831850" y="5653647"/>
            <a:ext cx="10515600" cy="699528"/>
          </a:xfrm>
        </p:spPr>
        <p:txBody>
          <a:bodyPr>
            <a:norm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4^ sez. </a:t>
            </a:r>
            <a:r>
              <a:rPr lang="it-IT"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 </a:t>
            </a:r>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B7E84809-5329-4EB0-91F1-CFEAA5D9F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899160"/>
            <a:ext cx="10515600" cy="4533452"/>
          </a:xfrm>
          <a:prstGeom prst="rect">
            <a:avLst/>
          </a:prstGeom>
        </p:spPr>
      </p:pic>
    </p:spTree>
    <p:extLst>
      <p:ext uri="{BB962C8B-B14F-4D97-AF65-F5344CB8AC3E}">
        <p14:creationId xmlns:p14="http://schemas.microsoft.com/office/powerpoint/2010/main" val="2262229237"/>
      </p:ext>
    </p:extLst>
  </p:cSld>
  <p:clrMapOvr>
    <a:masterClrMapping/>
  </p:clrMapOvr>
  <p:transition spd="slow" advClick="0" advTm="7000">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BF60509-502F-4174-AF17-EBAD2AAA0DE8}"/>
              </a:ext>
            </a:extLst>
          </p:cNvPr>
          <p:cNvSpPr txBox="1"/>
          <p:nvPr/>
        </p:nvSpPr>
        <p:spPr>
          <a:xfrm>
            <a:off x="1281953" y="2115671"/>
            <a:ext cx="9852212" cy="2838021"/>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Gli alunni della classe 1^ sez. B, della scuola Primaria di Bojano, con il loro slogan: </a:t>
            </a:r>
            <a:r>
              <a:rPr lang="it-IT" sz="2800" b="1" dirty="0">
                <a:effectLst/>
                <a:latin typeface="Calibri" panose="020F0502020204030204" pitchFamily="34" charset="0"/>
                <a:ea typeface="Calibri" panose="020F0502020204030204" pitchFamily="34" charset="0"/>
                <a:cs typeface="Calibri" panose="020F0502020204030204" pitchFamily="34" charset="0"/>
              </a:rPr>
              <a:t>”</a:t>
            </a:r>
            <a:r>
              <a:rPr lang="it-IT" sz="2800" b="1" i="1" dirty="0">
                <a:effectLst/>
                <a:latin typeface="Calibri" panose="020F0502020204030204" pitchFamily="34" charset="0"/>
                <a:ea typeface="Calibri" panose="020F0502020204030204" pitchFamily="34" charset="0"/>
                <a:cs typeface="Calibri" panose="020F0502020204030204" pitchFamily="34" charset="0"/>
              </a:rPr>
              <a:t>BASTA bulli, solo AMICI” </a:t>
            </a:r>
            <a:r>
              <a:rPr lang="it-IT" sz="2800" dirty="0">
                <a:effectLst/>
                <a:latin typeface="Calibri" panose="020F0502020204030204" pitchFamily="34" charset="0"/>
                <a:ea typeface="Calibri" panose="020F0502020204030204" pitchFamily="34" charset="0"/>
                <a:cs typeface="Calibri" panose="020F0502020204030204" pitchFamily="34" charset="0"/>
              </a:rPr>
              <a:t>nelle mani aperte all’altro, ci consegnano un importante messaggio. Spetta alla scuola e a noi adulti costruire intorno a loro un ambiente in cui regnino sovrane l’unione e l’amicizia, indispensabili per fermare il bullismo.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8726144"/>
      </p:ext>
    </p:extLst>
  </p:cSld>
  <p:clrMapOvr>
    <a:masterClrMapping/>
  </p:clrMapOvr>
  <p:transition spd="slow" advClick="0" advTm="7000">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EF3504-F5FE-404B-AFBA-F16AE54A8AB4}"/>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3CD60D03-A25B-4D70-95C9-9CAF1445CB46}"/>
              </a:ext>
            </a:extLst>
          </p:cNvPr>
          <p:cNvSpPr>
            <a:spLocks noGrp="1"/>
          </p:cNvSpPr>
          <p:nvPr>
            <p:ph type="body" idx="1"/>
          </p:nvPr>
        </p:nvSpPr>
        <p:spPr>
          <a:xfrm>
            <a:off x="831850" y="5547361"/>
            <a:ext cx="10515600" cy="830580"/>
          </a:xfrm>
        </p:spPr>
        <p:txBody>
          <a:bodyPr>
            <a:norm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1^ sez. B -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AC57C935-291C-4684-81FD-AA849307F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1021976"/>
            <a:ext cx="10528300" cy="4419600"/>
          </a:xfrm>
          <a:prstGeom prst="rect">
            <a:avLst/>
          </a:prstGeom>
        </p:spPr>
      </p:pic>
    </p:spTree>
    <p:extLst>
      <p:ext uri="{BB962C8B-B14F-4D97-AF65-F5344CB8AC3E}">
        <p14:creationId xmlns:p14="http://schemas.microsoft.com/office/powerpoint/2010/main" val="1729642779"/>
      </p:ext>
    </p:extLst>
  </p:cSld>
  <p:clrMapOvr>
    <a:masterClrMapping/>
  </p:clrMapOvr>
  <p:transition spd="slow" advClick="0" advTm="7000">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EA6A7A-D71D-4A40-81D2-F3556D078862}"/>
              </a:ext>
            </a:extLst>
          </p:cNvPr>
          <p:cNvSpPr txBox="1"/>
          <p:nvPr/>
        </p:nvSpPr>
        <p:spPr>
          <a:xfrm>
            <a:off x="995083" y="2052918"/>
            <a:ext cx="10345270" cy="2838021"/>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Il logo proposto dalla classe 2^ sez. D della scuola Primaria di Bojano, rappresenta con semplicità come i piccoli alunni percepiscono il fenomeno del bullismo o in genere, i comportamenti violenti, aggressivi e prepotenti. Questi atteggiamenti negativi sono avvertiti come una minaccia e raffigurati da un robot, quindi una macchina, senza sentimenti ed emozioni.</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0886465"/>
      </p:ext>
    </p:extLst>
  </p:cSld>
  <p:clrMapOvr>
    <a:masterClrMapping/>
  </p:clrMapOvr>
  <p:transition spd="slow" advClick="0" advTm="700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9B5EDF2-6304-4C8A-AC1F-88FE6A79E163}"/>
              </a:ext>
            </a:extLst>
          </p:cNvPr>
          <p:cNvSpPr txBox="1"/>
          <p:nvPr/>
        </p:nvSpPr>
        <p:spPr>
          <a:xfrm>
            <a:off x="1075765" y="1604683"/>
            <a:ext cx="9897034" cy="3760068"/>
          </a:xfrm>
          <a:prstGeom prst="rect">
            <a:avLst/>
          </a:prstGeom>
          <a:noFill/>
        </p:spPr>
        <p:txBody>
          <a:bodyPr wrap="square">
            <a:spAutoFit/>
          </a:bodyPr>
          <a:lstStyle/>
          <a:p>
            <a:pPr algn="just">
              <a:lnSpc>
                <a:spcPct val="107000"/>
              </a:lnSpc>
              <a:spcAft>
                <a:spcPts val="800"/>
              </a:spcAft>
            </a:pPr>
            <a:r>
              <a:rPr lang="it-IT" sz="2800" dirty="0">
                <a:latin typeface="Calibri" panose="020F0502020204030204" pitchFamily="34" charset="0"/>
                <a:ea typeface="Calibri" panose="020F0502020204030204" pitchFamily="34" charset="0"/>
                <a:cs typeface="Times New Roman" panose="02020603050405020304" pitchFamily="18" charset="0"/>
              </a:rPr>
              <a:t>L’elaborato</a:t>
            </a:r>
            <a:r>
              <a:rPr lang="it-IT" sz="2800" dirty="0">
                <a:effectLst/>
                <a:latin typeface="Calibri" panose="020F0502020204030204" pitchFamily="34" charset="0"/>
                <a:ea typeface="Calibri" panose="020F0502020204030204" pitchFamily="34" charset="0"/>
                <a:cs typeface="Times New Roman" panose="02020603050405020304" pitchFamily="18" charset="0"/>
              </a:rPr>
              <a:t> della classe 1^ sez. A, della scuola Primaria di Bojano, evidenzia come il contrasto del </a:t>
            </a:r>
            <a:r>
              <a:rPr lang="it-IT" sz="2800" dirty="0">
                <a:latin typeface="Calibri" panose="020F0502020204030204" pitchFamily="34" charset="0"/>
                <a:ea typeface="Calibri" panose="020F0502020204030204" pitchFamily="34" charset="0"/>
                <a:cs typeface="Times New Roman" panose="02020603050405020304" pitchFamily="18" charset="0"/>
              </a:rPr>
              <a:t>b</a:t>
            </a:r>
            <a:r>
              <a:rPr lang="it-IT" sz="2800" dirty="0">
                <a:effectLst/>
                <a:latin typeface="Calibri" panose="020F0502020204030204" pitchFamily="34" charset="0"/>
                <a:ea typeface="Calibri" panose="020F0502020204030204" pitchFamily="34" charset="0"/>
                <a:cs typeface="Times New Roman" panose="02020603050405020304" pitchFamily="18" charset="0"/>
              </a:rPr>
              <a:t>ullismo possa </a:t>
            </a:r>
            <a:r>
              <a:rPr lang="it-IT" sz="2800" dirty="0">
                <a:latin typeface="Calibri" panose="020F0502020204030204" pitchFamily="34" charset="0"/>
                <a:ea typeface="Calibri" panose="020F0502020204030204" pitchFamily="34" charset="0"/>
                <a:cs typeface="Times New Roman" panose="02020603050405020304" pitchFamily="18" charset="0"/>
              </a:rPr>
              <a:t>realizzarsi </a:t>
            </a:r>
            <a:r>
              <a:rPr lang="it-IT" sz="2800" dirty="0">
                <a:effectLst/>
                <a:latin typeface="Calibri" panose="020F0502020204030204" pitchFamily="34" charset="0"/>
                <a:ea typeface="Calibri" panose="020F0502020204030204" pitchFamily="34" charset="0"/>
                <a:cs typeface="Times New Roman" panose="02020603050405020304" pitchFamily="18" charset="0"/>
              </a:rPr>
              <a:t>con gli “strumenti” che si utilizzano quotidianamente a scuola: una matita, una gomma e un libro. Con la gomma si potrebbero cancellare i comportamenti sbagliati e con la matita disegnare solo il bello che fa bene al cuore. Il libro, invece, rappresenta la scuola, luogo di crescita personale e collettiva che forma piccoli cittadini responsabili.</a:t>
            </a:r>
          </a:p>
        </p:txBody>
      </p:sp>
    </p:spTree>
    <p:extLst>
      <p:ext uri="{BB962C8B-B14F-4D97-AF65-F5344CB8AC3E}">
        <p14:creationId xmlns:p14="http://schemas.microsoft.com/office/powerpoint/2010/main" val="2548830756"/>
      </p:ext>
    </p:extLst>
  </p:cSld>
  <p:clrMapOvr>
    <a:masterClrMapping/>
  </p:clrMapOvr>
  <p:transition spd="slow" advClick="0" advTm="7000">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5F24F4-FBEF-4BA3-BC7B-374DEC7B892C}"/>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23C9D2DB-C2B5-471C-B1AF-1052E9272337}"/>
              </a:ext>
            </a:extLst>
          </p:cNvPr>
          <p:cNvSpPr>
            <a:spLocks noGrp="1"/>
          </p:cNvSpPr>
          <p:nvPr>
            <p:ph type="body" idx="1"/>
          </p:nvPr>
        </p:nvSpPr>
        <p:spPr>
          <a:xfrm>
            <a:off x="831850" y="5585012"/>
            <a:ext cx="10515600" cy="504638"/>
          </a:xfrm>
        </p:spPr>
        <p:txBody>
          <a:bodyPr>
            <a:no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2^ sez. D - Scuola Primaria di Bojano</a:t>
            </a:r>
            <a:endParaRPr lang="it-IT" sz="3200" b="1" dirty="0"/>
          </a:p>
        </p:txBody>
      </p:sp>
      <p:pic>
        <p:nvPicPr>
          <p:cNvPr id="5" name="Immagine 4">
            <a:extLst>
              <a:ext uri="{FF2B5EF4-FFF2-40B4-BE49-F238E27FC236}">
                <a16:creationId xmlns:a16="http://schemas.microsoft.com/office/drawing/2014/main" id="{2A604DAD-B560-4D7F-88C6-FB0ECC5E1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899160"/>
            <a:ext cx="10528300" cy="4470699"/>
          </a:xfrm>
          <a:prstGeom prst="rect">
            <a:avLst/>
          </a:prstGeom>
        </p:spPr>
      </p:pic>
    </p:spTree>
    <p:extLst>
      <p:ext uri="{BB962C8B-B14F-4D97-AF65-F5344CB8AC3E}">
        <p14:creationId xmlns:p14="http://schemas.microsoft.com/office/powerpoint/2010/main" val="439825889"/>
      </p:ext>
    </p:extLst>
  </p:cSld>
  <p:clrMapOvr>
    <a:masterClrMapping/>
  </p:clrMapOvr>
  <p:transition spd="slow" advClick="0" advTm="7000">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17612B3-9DCB-468C-851B-10A7D60DD212}"/>
              </a:ext>
            </a:extLst>
          </p:cNvPr>
          <p:cNvSpPr txBox="1"/>
          <p:nvPr/>
        </p:nvSpPr>
        <p:spPr>
          <a:xfrm>
            <a:off x="788894" y="1577787"/>
            <a:ext cx="10399059" cy="3760068"/>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Calibri" panose="020F0502020204030204" pitchFamily="34" charset="0"/>
              </a:rPr>
              <a:t>L’elaborato della classe 5^sez. D della scuola Primaria di Bojano, rappresenta </a:t>
            </a:r>
            <a:r>
              <a:rPr lang="it-IT" sz="2800" b="1" dirty="0">
                <a:effectLst/>
                <a:latin typeface="Calibri" panose="020F0502020204030204" pitchFamily="34" charset="0"/>
                <a:ea typeface="Calibri" panose="020F0502020204030204" pitchFamily="34" charset="0"/>
                <a:cs typeface="Calibri" panose="020F0502020204030204" pitchFamily="34" charset="0"/>
              </a:rPr>
              <a:t>“</a:t>
            </a:r>
            <a:r>
              <a:rPr lang="it-IT" sz="2800" b="1" i="1" dirty="0">
                <a:effectLst/>
                <a:latin typeface="Calibri" panose="020F0502020204030204" pitchFamily="34" charset="0"/>
                <a:ea typeface="Calibri" panose="020F0502020204030204" pitchFamily="34" charset="0"/>
                <a:cs typeface="Calibri" panose="020F0502020204030204" pitchFamily="34" charset="0"/>
              </a:rPr>
              <a:t>una chiave</a:t>
            </a:r>
            <a:r>
              <a:rPr lang="it-IT" sz="2800" b="1" dirty="0">
                <a:effectLst/>
                <a:latin typeface="Calibri" panose="020F0502020204030204" pitchFamily="34" charset="0"/>
                <a:ea typeface="Calibri" panose="020F0502020204030204" pitchFamily="34" charset="0"/>
                <a:cs typeface="Calibri" panose="020F0502020204030204" pitchFamily="34" charset="0"/>
              </a:rPr>
              <a:t>” </a:t>
            </a:r>
            <a:r>
              <a:rPr lang="it-IT" sz="2800" dirty="0">
                <a:effectLst/>
                <a:latin typeface="Calibri" panose="020F0502020204030204" pitchFamily="34" charset="0"/>
                <a:ea typeface="Calibri" panose="020F0502020204030204" pitchFamily="34" charset="0"/>
                <a:cs typeface="Calibri" panose="020F0502020204030204" pitchFamily="34" charset="0"/>
              </a:rPr>
              <a:t>che suggerisce l’idea di libertà e di scoperta. La chiave dà il potere di varcare una soglia, di aprire lucchetti che celano sofferenze e disagio restituendo la fiducia negli altri. Il fenomeno del bullismo e del cyberbullismo si può prevenire e arginare solo promuovendo </a:t>
            </a:r>
            <a:r>
              <a:rPr lang="it-IT" sz="2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un clima emotivo, sociale e culturale in grado di scoraggiare sul nascere i comportamenti di prevaricazione e prepotenza e improntato sulla fiducia e l’amicizia.</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Marco-Mengoni-Guerriero">
            <a:hlinkClick r:id="" action="ppaction://media"/>
            <a:extLst>
              <a:ext uri="{FF2B5EF4-FFF2-40B4-BE49-F238E27FC236}">
                <a16:creationId xmlns:a16="http://schemas.microsoft.com/office/drawing/2014/main" id="{47E602C7-BA69-49C4-9FEC-1E1C995C52FD}"/>
              </a:ext>
            </a:extLst>
          </p:cNvPr>
          <p:cNvPicPr>
            <a:picLocks noChangeAspect="1"/>
          </p:cNvPicPr>
          <p:nvPr>
            <a:audioFile r:link="rId1"/>
            <p:extLst>
              <p:ext uri="{DAA4B4D4-6D71-4841-9C94-3DE7FCFB9230}">
                <p14:media xmlns:p14="http://schemas.microsoft.com/office/powerpoint/2010/main" r:embed="rId2">
                  <p14:trim end="205062.0416"/>
                  <p14:fade out="3500"/>
                </p14:media>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75649826"/>
      </p:ext>
    </p:extLst>
  </p:cSld>
  <p:clrMapOvr>
    <a:masterClrMapping/>
  </p:clrMapOvr>
  <p:transition spd="slow" advClick="0"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72DB71-D65F-42F1-B034-89DD9A917253}"/>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412C4210-2F4D-4B79-ADBC-A75D45038ADD}"/>
              </a:ext>
            </a:extLst>
          </p:cNvPr>
          <p:cNvSpPr>
            <a:spLocks noGrp="1"/>
          </p:cNvSpPr>
          <p:nvPr>
            <p:ph type="body" idx="1"/>
          </p:nvPr>
        </p:nvSpPr>
        <p:spPr>
          <a:xfrm>
            <a:off x="831850" y="5683624"/>
            <a:ext cx="10515600" cy="406026"/>
          </a:xfrm>
        </p:spPr>
        <p:txBody>
          <a:bodyPr>
            <a:normAutofit fontScale="25000" lnSpcReduction="20000"/>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 </a:t>
            </a:r>
            <a:r>
              <a:rPr lang="it-IT" sz="128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5^ sez. D - Scuola Primaria di Bojano</a:t>
            </a:r>
            <a:endParaRPr lang="it-IT" sz="1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9E8F22FA-3050-4AE1-81E8-56102B70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80" y="768350"/>
            <a:ext cx="10616079" cy="4767431"/>
          </a:xfrm>
          <a:prstGeom prst="rect">
            <a:avLst/>
          </a:prstGeom>
        </p:spPr>
      </p:pic>
    </p:spTree>
    <p:extLst>
      <p:ext uri="{BB962C8B-B14F-4D97-AF65-F5344CB8AC3E}">
        <p14:creationId xmlns:p14="http://schemas.microsoft.com/office/powerpoint/2010/main" val="2373851771"/>
      </p:ext>
    </p:extLst>
  </p:cSld>
  <p:clrMapOvr>
    <a:masterClrMapping/>
  </p:clrMapOvr>
  <p:transition spd="slow" advClick="0" advTm="7000">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5C09594-C094-4010-94B4-CAEDC1E4ADD5}"/>
              </a:ext>
            </a:extLst>
          </p:cNvPr>
          <p:cNvSpPr txBox="1"/>
          <p:nvPr/>
        </p:nvSpPr>
        <p:spPr>
          <a:xfrm>
            <a:off x="1048870" y="1246094"/>
            <a:ext cx="10174942" cy="4475905"/>
          </a:xfrm>
          <a:prstGeom prst="rect">
            <a:avLst/>
          </a:prstGeom>
          <a:noFill/>
        </p:spPr>
        <p:txBody>
          <a:bodyPr wrap="square">
            <a:spAutoFit/>
          </a:bodyPr>
          <a:lstStyle/>
          <a:p>
            <a:pPr algn="just">
              <a:lnSpc>
                <a:spcPct val="106000"/>
              </a:lnSpc>
              <a:spcAft>
                <a:spcPts val="800"/>
              </a:spcAft>
            </a:pPr>
            <a:r>
              <a:rPr lang="it-IT" sz="2400" kern="1200" dirty="0">
                <a:solidFill>
                  <a:srgbClr val="000000"/>
                </a:solidFill>
                <a:effectLst/>
                <a:latin typeface="Calibri" panose="020F0502020204030204" pitchFamily="34" charset="0"/>
                <a:ea typeface="Calibri" panose="020F0502020204030204" pitchFamily="34" charset="0"/>
              </a:rPr>
              <a:t>Gli alunni della classe 5^ sez. A, della scuola Primaria di Bojano, propone nell’elaborato due fari accesi e una piccola barca in mezzo alle onde. Il faro è quella sorgente luminosa che guida e fa la differenza in una notte buia. Nell’elaborato i due fari: scuola e famiglia, magnifiche torri di luce, sembra rincuorino i piccoli marinai nell’oceano burrascoso della vita sussurrando loro: coraggio, ci siamo noi a guidarti in questo cammino. Un messaggio di speranza per tutte le vittime di bullismo e di cyberbullismo che si sentono sole, </a:t>
            </a:r>
            <a:r>
              <a:rPr lang="it-IT" sz="2400" dirty="0">
                <a:solidFill>
                  <a:srgbClr val="222222"/>
                </a:solidFill>
                <a:effectLst/>
                <a:latin typeface="Calibri" panose="020F0502020204030204" pitchFamily="34" charset="0"/>
                <a:ea typeface="Times New Roman" panose="02020603050405020304" pitchFamily="18" charset="0"/>
              </a:rPr>
              <a:t>sopraffatte da onde grandi e minacciose</a:t>
            </a:r>
            <a:r>
              <a:rPr lang="it-IT" sz="2400" dirty="0">
                <a:solidFill>
                  <a:srgbClr val="222222"/>
                </a:solidFill>
                <a:latin typeface="Calibri" panose="020F0502020204030204" pitchFamily="34" charset="0"/>
                <a:ea typeface="Times New Roman" panose="02020603050405020304" pitchFamily="18" charset="0"/>
              </a:rPr>
              <a:t> percepite come </a:t>
            </a:r>
            <a:r>
              <a:rPr lang="it-IT" sz="2400" dirty="0">
                <a:solidFill>
                  <a:srgbClr val="222222"/>
                </a:solidFill>
                <a:effectLst/>
                <a:latin typeface="Calibri" panose="020F0502020204030204" pitchFamily="34" charset="0"/>
                <a:ea typeface="Times New Roman" panose="02020603050405020304" pitchFamily="18" charset="0"/>
              </a:rPr>
              <a:t> creature dalle mostruose sembianze. Le tempeste possono oscurare un faro, ma non cancellarlo, oltre il buio c’è sempre la sua luce. </a:t>
            </a:r>
          </a:p>
          <a:p>
            <a:pPr algn="just">
              <a:lnSpc>
                <a:spcPct val="106000"/>
              </a:lnSpc>
              <a:spcAft>
                <a:spcPts val="800"/>
              </a:spcAft>
            </a:pPr>
            <a:endParaRPr lang="it-IT"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5761545"/>
      </p:ext>
    </p:extLst>
  </p:cSld>
  <p:clrMapOvr>
    <a:masterClrMapping/>
  </p:clrMapOvr>
  <p:transition spd="slow" advClick="0" advTm="7000">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1FB97B-2F80-4CF5-8038-F10075026750}"/>
              </a:ext>
            </a:extLst>
          </p:cNvPr>
          <p:cNvSpPr>
            <a:spLocks noGrp="1"/>
          </p:cNvSpPr>
          <p:nvPr>
            <p:ph type="title"/>
          </p:nvPr>
        </p:nvSpPr>
        <p:spPr/>
        <p:txBody>
          <a:bodyPr/>
          <a:lstStyle/>
          <a:p>
            <a:endParaRPr lang="it-IT" dirty="0"/>
          </a:p>
        </p:txBody>
      </p:sp>
      <p:sp>
        <p:nvSpPr>
          <p:cNvPr id="3" name="Segnaposto testo 2">
            <a:extLst>
              <a:ext uri="{FF2B5EF4-FFF2-40B4-BE49-F238E27FC236}">
                <a16:creationId xmlns:a16="http://schemas.microsoft.com/office/drawing/2014/main" id="{0DC7CF3E-D3B6-43BC-9D4B-1DDB825AFDD2}"/>
              </a:ext>
            </a:extLst>
          </p:cNvPr>
          <p:cNvSpPr>
            <a:spLocks noGrp="1"/>
          </p:cNvSpPr>
          <p:nvPr>
            <p:ph type="body" idx="1"/>
          </p:nvPr>
        </p:nvSpPr>
        <p:spPr>
          <a:xfrm>
            <a:off x="831850" y="5445760"/>
            <a:ext cx="10515600" cy="806530"/>
          </a:xfrm>
        </p:spPr>
        <p:txBody>
          <a:bodyPr>
            <a:normAutofit/>
          </a:bodyPr>
          <a:lstStyle/>
          <a:p>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5^ sez. </a:t>
            </a:r>
            <a:r>
              <a:rPr lang="it-IT"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it-IT" sz="3200" b="1"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C6B5F9C4-FBAE-4238-8352-F9B20D2A1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50" y="843280"/>
            <a:ext cx="10515600" cy="4499684"/>
          </a:xfrm>
          <a:prstGeom prst="rect">
            <a:avLst/>
          </a:prstGeom>
        </p:spPr>
      </p:pic>
    </p:spTree>
    <p:extLst>
      <p:ext uri="{BB962C8B-B14F-4D97-AF65-F5344CB8AC3E}">
        <p14:creationId xmlns:p14="http://schemas.microsoft.com/office/powerpoint/2010/main" val="1944422569"/>
      </p:ext>
    </p:extLst>
  </p:cSld>
  <p:clrMapOvr>
    <a:masterClrMapping/>
  </p:clrMapOvr>
  <p:transition spd="slow" advClick="0" advTm="7000">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CD81C8C-C084-4354-8249-D4D80372C96F}"/>
              </a:ext>
            </a:extLst>
          </p:cNvPr>
          <p:cNvSpPr txBox="1"/>
          <p:nvPr/>
        </p:nvSpPr>
        <p:spPr>
          <a:xfrm>
            <a:off x="932330" y="995083"/>
            <a:ext cx="10372164" cy="4659212"/>
          </a:xfrm>
          <a:prstGeom prst="rect">
            <a:avLst/>
          </a:prstGeom>
          <a:noFill/>
        </p:spPr>
        <p:txBody>
          <a:bodyPr wrap="square">
            <a:spAutoFit/>
          </a:bodyPr>
          <a:lstStyle/>
          <a:p>
            <a:pPr algn="just"/>
            <a:r>
              <a:rPr lang="it-IT"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Ogni bambino o ragazzo vittima di </a:t>
            </a:r>
            <a:r>
              <a:rPr lang="it-IT" sz="32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bullismo</a:t>
            </a:r>
            <a:r>
              <a:rPr lang="it-IT"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 </a:t>
            </a:r>
            <a:r>
              <a:rPr lang="it-IT" sz="32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cyberbullismo</a:t>
            </a:r>
            <a:r>
              <a:rPr lang="it-IT"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sogna di avere qualcuno che lo protegga, un “guerriero” che intervenga e lo difenda con il suo scudo. Qualcuno su cui contare che lo sostenga, lo prenda per mano, lotti insieme a lui e gli dia l’energia per reagire.  La scuola e la famiglia, gli adulti di riferimento, devono essere quel “guerriero”. </a:t>
            </a:r>
            <a:r>
              <a:rPr lang="it-IT" sz="32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Vegliare</a:t>
            </a:r>
            <a:r>
              <a:rPr lang="it-IT"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32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porsi in ascolto, affiancare le vittime</a:t>
            </a:r>
            <a:r>
              <a:rPr lang="it-IT" sz="3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 dar loro la forza di compiere un viaggio introspettivo, nel quale trovare il coraggio per rialzarsi e lottare.</a:t>
            </a:r>
            <a:endParaRPr lang="it-IT" sz="3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it-IT" sz="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39260571"/>
      </p:ext>
    </p:extLst>
  </p:cSld>
  <p:clrMapOvr>
    <a:masterClrMapping/>
  </p:clrMapOvr>
  <p:transition spd="slow" advClick="0" advTm="700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BD2BBA-3C32-4BA3-8EEA-43C0EB110974}"/>
              </a:ext>
            </a:extLst>
          </p:cNvPr>
          <p:cNvSpPr>
            <a:spLocks noGrp="1"/>
          </p:cNvSpPr>
          <p:nvPr>
            <p:ph type="title"/>
          </p:nvPr>
        </p:nvSpPr>
        <p:spPr>
          <a:xfrm>
            <a:off x="760132" y="768349"/>
            <a:ext cx="10515600" cy="3794125"/>
          </a:xfrm>
        </p:spPr>
        <p:txBody>
          <a:bodyPr>
            <a:normAutofit/>
          </a:bodyPr>
          <a:lstStyle/>
          <a:p>
            <a:pPr>
              <a:lnSpc>
                <a:spcPct val="107000"/>
              </a:lnSpc>
              <a:spcAft>
                <a:spcPts val="800"/>
              </a:spcAft>
            </a:pPr>
            <a:endParaRPr lang="it-IT" sz="2800" dirty="0"/>
          </a:p>
        </p:txBody>
      </p:sp>
      <p:sp>
        <p:nvSpPr>
          <p:cNvPr id="3" name="Segnaposto testo 2">
            <a:extLst>
              <a:ext uri="{FF2B5EF4-FFF2-40B4-BE49-F238E27FC236}">
                <a16:creationId xmlns:a16="http://schemas.microsoft.com/office/drawing/2014/main" id="{FCCBA612-0033-4E4A-BE02-B67B043922FF}"/>
              </a:ext>
            </a:extLst>
          </p:cNvPr>
          <p:cNvSpPr>
            <a:spLocks noGrp="1"/>
          </p:cNvSpPr>
          <p:nvPr>
            <p:ph type="body" idx="1"/>
          </p:nvPr>
        </p:nvSpPr>
        <p:spPr>
          <a:xfrm>
            <a:off x="831850" y="5567081"/>
            <a:ext cx="10515600" cy="744071"/>
          </a:xfrm>
        </p:spPr>
        <p:txBody>
          <a:bodyPr>
            <a:normAutofit/>
          </a:bodyPr>
          <a:lstStyle/>
          <a:p>
            <a:r>
              <a:rPr lang="it-IT"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1^ sez. A-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333BD798-50FF-4D62-B592-9ADA33354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32" y="768349"/>
            <a:ext cx="10600018" cy="4655297"/>
          </a:xfrm>
          <a:prstGeom prst="rect">
            <a:avLst/>
          </a:prstGeom>
        </p:spPr>
      </p:pic>
    </p:spTree>
    <p:extLst>
      <p:ext uri="{BB962C8B-B14F-4D97-AF65-F5344CB8AC3E}">
        <p14:creationId xmlns:p14="http://schemas.microsoft.com/office/powerpoint/2010/main" val="1562753952"/>
      </p:ext>
    </p:extLst>
  </p:cSld>
  <p:clrMapOvr>
    <a:masterClrMapping/>
  </p:clrMapOvr>
  <p:transition spd="slow" advClick="0" advTm="7000">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3ED89FC-678C-480C-B679-88B868C48B5A}"/>
              </a:ext>
            </a:extLst>
          </p:cNvPr>
          <p:cNvSpPr txBox="1"/>
          <p:nvPr/>
        </p:nvSpPr>
        <p:spPr>
          <a:xfrm>
            <a:off x="1407459" y="1102659"/>
            <a:ext cx="9493623" cy="4946803"/>
          </a:xfrm>
          <a:prstGeom prst="rect">
            <a:avLst/>
          </a:prstGeom>
          <a:noFill/>
        </p:spPr>
        <p:txBody>
          <a:bodyPr wrap="square">
            <a:spAutoFit/>
          </a:bodyPr>
          <a:lstStyle/>
          <a:p>
            <a:pPr algn="just">
              <a:lnSpc>
                <a:spcPct val="107000"/>
              </a:lnSpc>
              <a:spcAft>
                <a:spcPts val="8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Il logo della classe 3^ sez. D, della scuola Primaria di Bojano, </a:t>
            </a:r>
            <a:r>
              <a:rPr lang="it-IT" sz="2800" dirty="0">
                <a:latin typeface="Calibri" panose="020F0502020204030204" pitchFamily="34" charset="0"/>
                <a:ea typeface="Calibri" panose="020F0502020204030204" pitchFamily="34" charset="0"/>
                <a:cs typeface="Times New Roman" panose="02020603050405020304" pitchFamily="18" charset="0"/>
              </a:rPr>
              <a:t>evidenzia </a:t>
            </a:r>
            <a:r>
              <a:rPr lang="it-IT" sz="2800" dirty="0">
                <a:effectLst/>
                <a:latin typeface="Calibri" panose="020F0502020204030204" pitchFamily="34" charset="0"/>
                <a:ea typeface="Calibri" panose="020F0502020204030204" pitchFamily="34" charset="0"/>
                <a:cs typeface="Times New Roman" panose="02020603050405020304" pitchFamily="18" charset="0"/>
              </a:rPr>
              <a:t>l’importanza della prevenzione </a:t>
            </a:r>
            <a:r>
              <a:rPr lang="it-IT" sz="2800" dirty="0">
                <a:latin typeface="Calibri" panose="020F0502020204030204" pitchFamily="34" charset="0"/>
                <a:ea typeface="Calibri" panose="020F0502020204030204" pitchFamily="34" charset="0"/>
                <a:cs typeface="Times New Roman" panose="02020603050405020304" pitchFamily="18" charset="0"/>
              </a:rPr>
              <a:t>attraverso</a:t>
            </a:r>
            <a:r>
              <a:rPr lang="it-IT" sz="2800" dirty="0">
                <a:effectLst/>
                <a:latin typeface="Calibri" panose="020F0502020204030204" pitchFamily="34" charset="0"/>
                <a:ea typeface="Calibri" panose="020F0502020204030204" pitchFamily="34" charset="0"/>
                <a:cs typeface="Times New Roman" panose="02020603050405020304" pitchFamily="18" charset="0"/>
              </a:rPr>
              <a:t> atteggiamenti di gentilezza. L’educazione alla gentilezza  crea abitudini relazionali positive che contrastano le piccole quotidiane prevaricazioni, le quali non arrivano ad essere tanto eclatanti da destare preoccupazione negli adulti, eppure preparano il substrato in cui prosperano atti più manifestamente nocivi</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2800" dirty="0">
                <a:latin typeface="Calibri" panose="020F0502020204030204" pitchFamily="34" charset="0"/>
                <a:ea typeface="Calibri" panose="020F0502020204030204" pitchFamily="34" charset="0"/>
                <a:cs typeface="Calibri" panose="020F0502020204030204" pitchFamily="34" charset="0"/>
              </a:rPr>
              <a:t>Nel logo, </a:t>
            </a:r>
            <a:r>
              <a:rPr lang="it-IT" sz="2800" dirty="0">
                <a:effectLst/>
                <a:latin typeface="Calibri" panose="020F0502020204030204" pitchFamily="34" charset="0"/>
                <a:ea typeface="Calibri" panose="020F0502020204030204" pitchFamily="34" charset="0"/>
                <a:cs typeface="Calibri" panose="020F0502020204030204" pitchFamily="34" charset="0"/>
              </a:rPr>
              <a:t>l’albero rappresenta la scuola da cui germogliano cuori che si diffondono nel cielo per dire </a:t>
            </a:r>
            <a:r>
              <a:rPr lang="it-IT" sz="2800" b="1" dirty="0">
                <a:effectLst/>
                <a:latin typeface="Calibri" panose="020F0502020204030204" pitchFamily="34" charset="0"/>
                <a:ea typeface="Calibri" panose="020F0502020204030204" pitchFamily="34" charset="0"/>
                <a:cs typeface="Calibri" panose="020F0502020204030204" pitchFamily="34" charset="0"/>
              </a:rPr>
              <a:t>NO</a:t>
            </a:r>
            <a:r>
              <a:rPr lang="it-IT" sz="2800" dirty="0">
                <a:effectLst/>
                <a:latin typeface="Calibri" panose="020F0502020204030204" pitchFamily="34" charset="0"/>
                <a:ea typeface="Calibri" panose="020F0502020204030204" pitchFamily="34" charset="0"/>
                <a:cs typeface="Calibri" panose="020F0502020204030204" pitchFamily="34" charset="0"/>
              </a:rPr>
              <a:t> al bullismo e al cyberbullismo.</a:t>
            </a:r>
          </a:p>
          <a:p>
            <a:pPr algn="just">
              <a:lnSpc>
                <a:spcPct val="107000"/>
              </a:lnSpc>
              <a:spcAft>
                <a:spcPts val="800"/>
              </a:spcAft>
            </a:pP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019703"/>
      </p:ext>
    </p:extLst>
  </p:cSld>
  <p:clrMapOvr>
    <a:masterClrMapping/>
  </p:clrMapOvr>
  <p:transition spd="slow" advClick="0" advTm="7000">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CCD034-C32F-4CF3-8348-F26DD794EB12}"/>
              </a:ext>
            </a:extLst>
          </p:cNvPr>
          <p:cNvSpPr>
            <a:spLocks noGrp="1"/>
          </p:cNvSpPr>
          <p:nvPr>
            <p:ph type="title"/>
          </p:nvPr>
        </p:nvSpPr>
        <p:spPr>
          <a:xfrm>
            <a:off x="831850" y="591671"/>
            <a:ext cx="10515600" cy="4706469"/>
          </a:xfrm>
        </p:spPr>
        <p:txBody>
          <a:bodyPr/>
          <a:lstStyle/>
          <a:p>
            <a:endParaRPr lang="it-IT" dirty="0"/>
          </a:p>
        </p:txBody>
      </p:sp>
      <p:sp>
        <p:nvSpPr>
          <p:cNvPr id="3" name="Segnaposto testo 2">
            <a:extLst>
              <a:ext uri="{FF2B5EF4-FFF2-40B4-BE49-F238E27FC236}">
                <a16:creationId xmlns:a16="http://schemas.microsoft.com/office/drawing/2014/main" id="{3DC55885-52B8-4C63-8AB1-7E70F0288DCF}"/>
              </a:ext>
            </a:extLst>
          </p:cNvPr>
          <p:cNvSpPr>
            <a:spLocks noGrp="1"/>
          </p:cNvSpPr>
          <p:nvPr>
            <p:ph type="body" idx="1"/>
          </p:nvPr>
        </p:nvSpPr>
        <p:spPr>
          <a:xfrm>
            <a:off x="831850" y="5432613"/>
            <a:ext cx="10515600" cy="657038"/>
          </a:xfrm>
        </p:spPr>
        <p:txBody>
          <a:bodyPr>
            <a:normAutofit/>
          </a:bodyPr>
          <a:lstStyle/>
          <a:p>
            <a:r>
              <a:rPr lang="it-IT"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Logo della classe 3^ sez. D- Scuola Primaria di Bojano</a:t>
            </a:r>
            <a:endParaRPr lang="it-IT" sz="3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EF5D48C8-648D-445D-947E-9877805E7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35" y="591671"/>
            <a:ext cx="10972799" cy="4706469"/>
          </a:xfrm>
          <a:prstGeom prst="rect">
            <a:avLst/>
          </a:prstGeom>
        </p:spPr>
      </p:pic>
    </p:spTree>
    <p:extLst>
      <p:ext uri="{BB962C8B-B14F-4D97-AF65-F5344CB8AC3E}">
        <p14:creationId xmlns:p14="http://schemas.microsoft.com/office/powerpoint/2010/main" val="2837042941"/>
      </p:ext>
    </p:extLst>
  </p:cSld>
  <p:clrMapOvr>
    <a:masterClrMapping/>
  </p:clrMapOvr>
  <p:transition spd="slow" advClick="0" advTm="7000">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14256">
              <a:srgbClr val="E7EDF7"/>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40C10D-D7BC-4768-AB92-4C204F4EADDD}"/>
              </a:ext>
            </a:extLst>
          </p:cNvPr>
          <p:cNvSpPr txBox="1"/>
          <p:nvPr/>
        </p:nvSpPr>
        <p:spPr>
          <a:xfrm>
            <a:off x="1882588" y="1488141"/>
            <a:ext cx="8301318" cy="3757567"/>
          </a:xfrm>
          <a:prstGeom prst="rect">
            <a:avLst/>
          </a:prstGeom>
          <a:noFill/>
        </p:spPr>
        <p:txBody>
          <a:bodyPr wrap="square">
            <a:spAutoFit/>
          </a:bodyPr>
          <a:lstStyle/>
          <a:p>
            <a:pPr algn="just">
              <a:lnSpc>
                <a:spcPct val="107000"/>
              </a:lnSpc>
              <a:spcAft>
                <a:spcPts val="800"/>
              </a:spcAft>
            </a:pPr>
            <a:r>
              <a:rPr lang="it-IT" sz="3200" dirty="0">
                <a:latin typeface="Calibri" panose="020F0502020204030204" pitchFamily="34" charset="0"/>
                <a:ea typeface="Calibri" panose="020F0502020204030204" pitchFamily="34" charset="0"/>
                <a:cs typeface="Times New Roman" panose="02020603050405020304" pitchFamily="18" charset="0"/>
              </a:rPr>
              <a:t>Gli alunni</a:t>
            </a:r>
            <a:r>
              <a:rPr lang="it-IT" sz="3200" dirty="0">
                <a:effectLst/>
                <a:latin typeface="Calibri" panose="020F0502020204030204" pitchFamily="34" charset="0"/>
                <a:ea typeface="Calibri" panose="020F0502020204030204" pitchFamily="34" charset="0"/>
                <a:cs typeface="Times New Roman" panose="02020603050405020304" pitchFamily="18" charset="0"/>
              </a:rPr>
              <a:t> della classe 3^ sez. C, della scuola Primaria di Bojano, hanno raffigurato il volto di un fanciullo</a:t>
            </a:r>
            <a:r>
              <a:rPr lang="it-IT" sz="3200" dirty="0">
                <a:latin typeface="Calibri" panose="020F0502020204030204" pitchFamily="34" charset="0"/>
                <a:ea typeface="Calibri" panose="020F0502020204030204" pitchFamily="34" charset="0"/>
                <a:cs typeface="Times New Roman" panose="02020603050405020304" pitchFamily="18" charset="0"/>
              </a:rPr>
              <a:t> che esprime </a:t>
            </a:r>
            <a:r>
              <a:rPr lang="it-IT" sz="3200" dirty="0">
                <a:effectLst/>
                <a:latin typeface="Calibri" panose="020F0502020204030204" pitchFamily="34" charset="0"/>
                <a:ea typeface="Calibri" panose="020F0502020204030204" pitchFamily="34" charset="0"/>
                <a:cs typeface="Times New Roman" panose="02020603050405020304" pitchFamily="18" charset="0"/>
              </a:rPr>
              <a:t>la tristezza, la paura e la solitudine di chi subisce atti di bullismo e cyberbullismo. Il suo sorriso “amaro”  è una richiesta implicita:</a:t>
            </a:r>
            <a:r>
              <a:rPr lang="it-IT" sz="3200" b="1" dirty="0">
                <a:effectLst/>
                <a:latin typeface="Calibri" panose="020F0502020204030204" pitchFamily="34" charset="0"/>
                <a:ea typeface="Calibri" panose="020F0502020204030204" pitchFamily="34" charset="0"/>
                <a:cs typeface="Times New Roman" panose="02020603050405020304" pitchFamily="18" charset="0"/>
              </a:rPr>
              <a:t> STOP </a:t>
            </a:r>
            <a:r>
              <a:rPr lang="it-IT" sz="3200" dirty="0">
                <a:effectLst/>
                <a:latin typeface="Calibri" panose="020F0502020204030204" pitchFamily="34" charset="0"/>
                <a:ea typeface="Calibri" panose="020F0502020204030204" pitchFamily="34" charset="0"/>
                <a:cs typeface="Times New Roman" panose="02020603050405020304" pitchFamily="18" charset="0"/>
              </a:rPr>
              <a:t>al bullismo e a qualsiasi forma  di violenza verbale e fisica</a:t>
            </a:r>
            <a:r>
              <a:rPr lang="it-IT" sz="1800" dirty="0">
                <a:effectLst/>
                <a:latin typeface="Calibri" panose="020F0502020204030204" pitchFamily="34" charset="0"/>
                <a:ea typeface="Calibri" panose="020F0502020204030204" pitchFamily="34" charset="0"/>
                <a:cs typeface="Times New Roman" panose="02020603050405020304" pitchFamily="18" charset="0"/>
              </a:rPr>
              <a:t>.</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4700363"/>
      </p:ext>
    </p:extLst>
  </p:cSld>
  <p:clrMapOvr>
    <a:masterClrMapping/>
  </p:clrMapOvr>
  <p:transition spd="slow" advClick="0" advTm="7000">
    <p:randomBar dir="vert"/>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1131</TotalTime>
  <Words>2649</Words>
  <Application>Microsoft Office PowerPoint</Application>
  <PresentationFormat>Widescreen</PresentationFormat>
  <Paragraphs>58</Paragraphs>
  <Slides>55</Slides>
  <Notes>0</Notes>
  <HiddenSlides>0</HiddenSlides>
  <MMClips>3</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55</vt:i4>
      </vt:variant>
    </vt:vector>
  </HeadingPairs>
  <TitlesOfParts>
    <vt:vector size="62" baseType="lpstr">
      <vt:lpstr>Arial</vt:lpstr>
      <vt:lpstr>Calibri</vt:lpstr>
      <vt:lpstr>Calibri Light</vt:lpstr>
      <vt:lpstr>Garamond</vt:lpstr>
      <vt:lpstr>Georgia</vt:lpstr>
      <vt:lpstr>Times New Roman</vt:lpstr>
      <vt:lpstr>Organico</vt:lpstr>
      <vt:lpstr>      CONCORSO   “Crea un logo… per dire NO al Bullismo” a. s. 2021-2022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CONCORSO INTERNO  “Crea un logo… per dire NO al Bullismo” a.s. 2021-2022</dc:title>
  <dc:creator>Giuliana Vitale</dc:creator>
  <cp:lastModifiedBy>Giuliana Vitale</cp:lastModifiedBy>
  <cp:revision>401</cp:revision>
  <dcterms:created xsi:type="dcterms:W3CDTF">2021-12-27T14:57:06Z</dcterms:created>
  <dcterms:modified xsi:type="dcterms:W3CDTF">2022-02-07T08:15:59Z</dcterms:modified>
</cp:coreProperties>
</file>